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10" r:id="rId1"/>
  </p:sldMasterIdLst>
  <p:notesMasterIdLst>
    <p:notesMasterId r:id="rId31"/>
  </p:notesMasterIdLst>
  <p:handoutMasterIdLst>
    <p:handoutMasterId r:id="rId32"/>
  </p:handoutMasterIdLst>
  <p:sldIdLst>
    <p:sldId id="1136" r:id="rId2"/>
    <p:sldId id="1137" r:id="rId3"/>
    <p:sldId id="1138" r:id="rId4"/>
    <p:sldId id="1090" r:id="rId5"/>
    <p:sldId id="1100" r:id="rId6"/>
    <p:sldId id="1103" r:id="rId7"/>
    <p:sldId id="1105" r:id="rId8"/>
    <p:sldId id="1106" r:id="rId9"/>
    <p:sldId id="1107" r:id="rId10"/>
    <p:sldId id="1109" r:id="rId11"/>
    <p:sldId id="1110" r:id="rId12"/>
    <p:sldId id="1131" r:id="rId13"/>
    <p:sldId id="1124" r:id="rId14"/>
    <p:sldId id="1127" r:id="rId15"/>
    <p:sldId id="1117" r:id="rId16"/>
    <p:sldId id="1118" r:id="rId17"/>
    <p:sldId id="1120" r:id="rId18"/>
    <p:sldId id="1128" r:id="rId19"/>
    <p:sldId id="1134" r:id="rId20"/>
    <p:sldId id="1121" r:id="rId21"/>
    <p:sldId id="1129" r:id="rId22"/>
    <p:sldId id="1108" r:id="rId23"/>
    <p:sldId id="1130" r:id="rId24"/>
    <p:sldId id="1132" r:id="rId25"/>
    <p:sldId id="1114" r:id="rId26"/>
    <p:sldId id="1111" r:id="rId27"/>
    <p:sldId id="1133" r:id="rId28"/>
    <p:sldId id="1119" r:id="rId29"/>
    <p:sldId id="1135" r:id="rId30"/>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11">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20000"/>
    <a:srgbClr val="996633"/>
    <a:srgbClr val="FF9900"/>
    <a:srgbClr val="FF0000"/>
    <a:srgbClr val="960000"/>
    <a:srgbClr val="000066"/>
    <a:srgbClr val="FFFFFF"/>
    <a:srgbClr val="FFFF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2" autoAdjust="0"/>
    <p:restoredTop sz="95657" autoAdjust="0"/>
  </p:normalViewPr>
  <p:slideViewPr>
    <p:cSldViewPr>
      <p:cViewPr varScale="1">
        <p:scale>
          <a:sx n="118" d="100"/>
          <a:sy n="118" d="100"/>
        </p:scale>
        <p:origin x="396"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62" d="100"/>
          <a:sy n="62" d="100"/>
        </p:scale>
        <p:origin x="-2370" y="-90"/>
      </p:cViewPr>
      <p:guideLst>
        <p:guide orient="horz" pos="3111"/>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u Quy Hung" userId="33de584144b23446" providerId="LiveId" clId="{070E124A-6244-4FA0-91CA-A8A809754207}"/>
    <pc:docChg chg="custSel modSld">
      <pc:chgData name="Vu Quy Hung" userId="33de584144b23446" providerId="LiveId" clId="{070E124A-6244-4FA0-91CA-A8A809754207}" dt="2021-12-27T15:56:59.003" v="23" actId="732"/>
      <pc:docMkLst>
        <pc:docMk/>
      </pc:docMkLst>
      <pc:sldChg chg="addSp delSp modSp mod">
        <pc:chgData name="Vu Quy Hung" userId="33de584144b23446" providerId="LiveId" clId="{070E124A-6244-4FA0-91CA-A8A809754207}" dt="2021-12-27T15:56:59.003" v="23" actId="732"/>
        <pc:sldMkLst>
          <pc:docMk/>
          <pc:sldMk cId="0" sldId="1090"/>
        </pc:sldMkLst>
        <pc:spChg chg="mod">
          <ac:chgData name="Vu Quy Hung" userId="33de584144b23446" providerId="LiveId" clId="{070E124A-6244-4FA0-91CA-A8A809754207}" dt="2021-12-27T15:56:34.863" v="18" actId="20577"/>
          <ac:spMkLst>
            <pc:docMk/>
            <pc:sldMk cId="0" sldId="1090"/>
            <ac:spMk id="4" creationId="{00000000-0000-0000-0000-000000000000}"/>
          </ac:spMkLst>
        </pc:spChg>
        <pc:picChg chg="add mod modCrop">
          <ac:chgData name="Vu Quy Hung" userId="33de584144b23446" providerId="LiveId" clId="{070E124A-6244-4FA0-91CA-A8A809754207}" dt="2021-12-27T15:56:59.003" v="23" actId="732"/>
          <ac:picMkLst>
            <pc:docMk/>
            <pc:sldMk cId="0" sldId="1090"/>
            <ac:picMk id="3" creationId="{A66DDEE8-52B3-499E-86F0-311A40B35507}"/>
          </ac:picMkLst>
        </pc:picChg>
        <pc:picChg chg="del">
          <ac:chgData name="Vu Quy Hung" userId="33de584144b23446" providerId="LiveId" clId="{070E124A-6244-4FA0-91CA-A8A809754207}" dt="2021-12-27T15:56:37.791" v="19" actId="478"/>
          <ac:picMkLst>
            <pc:docMk/>
            <pc:sldMk cId="0" sldId="1090"/>
            <ac:picMk id="7" creationId="{E2F57D91-261E-436C-B94E-80BF7B01A779}"/>
          </ac:picMkLst>
        </pc:picChg>
      </pc:sldChg>
      <pc:sldChg chg="addSp delSp modSp mod">
        <pc:chgData name="Vu Quy Hung" userId="33de584144b23446" providerId="LiveId" clId="{070E124A-6244-4FA0-91CA-A8A809754207}" dt="2021-12-27T15:51:40.569" v="1" actId="931"/>
        <pc:sldMkLst>
          <pc:docMk/>
          <pc:sldMk cId="2827107116" sldId="1136"/>
        </pc:sldMkLst>
        <pc:picChg chg="del">
          <ac:chgData name="Vu Quy Hung" userId="33de584144b23446" providerId="LiveId" clId="{070E124A-6244-4FA0-91CA-A8A809754207}" dt="2021-12-27T15:51:24.468" v="0" actId="478"/>
          <ac:picMkLst>
            <pc:docMk/>
            <pc:sldMk cId="2827107116" sldId="1136"/>
            <ac:picMk id="3" creationId="{8C15647D-5E9A-437F-8A87-FBC5090F5BE0}"/>
          </ac:picMkLst>
        </pc:picChg>
        <pc:picChg chg="add mod">
          <ac:chgData name="Vu Quy Hung" userId="33de584144b23446" providerId="LiveId" clId="{070E124A-6244-4FA0-91CA-A8A809754207}" dt="2021-12-27T15:51:40.569" v="1" actId="931"/>
          <ac:picMkLst>
            <pc:docMk/>
            <pc:sldMk cId="2827107116" sldId="1136"/>
            <ac:picMk id="4" creationId="{1474997B-9B7F-429C-9BAB-607789CEB896}"/>
          </ac:picMkLst>
        </pc:picChg>
      </pc:sldChg>
      <pc:sldChg chg="addSp delSp modSp mod">
        <pc:chgData name="Vu Quy Hung" userId="33de584144b23446" providerId="LiveId" clId="{070E124A-6244-4FA0-91CA-A8A809754207}" dt="2021-12-27T15:56:03.292" v="11" actId="1076"/>
        <pc:sldMkLst>
          <pc:docMk/>
          <pc:sldMk cId="3532036455" sldId="1137"/>
        </pc:sldMkLst>
        <pc:spChg chg="mod">
          <ac:chgData name="Vu Quy Hung" userId="33de584144b23446" providerId="LiveId" clId="{070E124A-6244-4FA0-91CA-A8A809754207}" dt="2021-12-27T15:52:01.890" v="4" actId="20577"/>
          <ac:spMkLst>
            <pc:docMk/>
            <pc:sldMk cId="3532036455" sldId="1137"/>
            <ac:spMk id="65" creationId="{A0E108BD-E603-4F7E-87A4-72E840FE204D}"/>
          </ac:spMkLst>
        </pc:spChg>
        <pc:spChg chg="mod">
          <ac:chgData name="Vu Quy Hung" userId="33de584144b23446" providerId="LiveId" clId="{070E124A-6244-4FA0-91CA-A8A809754207}" dt="2021-12-27T15:52:06.150" v="6" actId="20577"/>
          <ac:spMkLst>
            <pc:docMk/>
            <pc:sldMk cId="3532036455" sldId="1137"/>
            <ac:spMk id="66" creationId="{4EF5BAE1-6FE4-403F-943A-5ED332CE29E9}"/>
          </ac:spMkLst>
        </pc:spChg>
        <pc:spChg chg="mod">
          <ac:chgData name="Vu Quy Hung" userId="33de584144b23446" providerId="LiveId" clId="{070E124A-6244-4FA0-91CA-A8A809754207}" dt="2021-12-27T15:51:59.588" v="3" actId="20577"/>
          <ac:spMkLst>
            <pc:docMk/>
            <pc:sldMk cId="3532036455" sldId="1137"/>
            <ac:spMk id="73" creationId="{E88D7CDA-E3BA-481A-AD43-F79808DC1E18}"/>
          </ac:spMkLst>
        </pc:spChg>
        <pc:picChg chg="add mod">
          <ac:chgData name="Vu Quy Hung" userId="33de584144b23446" providerId="LiveId" clId="{070E124A-6244-4FA0-91CA-A8A809754207}" dt="2021-12-27T15:56:03.292" v="11" actId="1076"/>
          <ac:picMkLst>
            <pc:docMk/>
            <pc:sldMk cId="3532036455" sldId="1137"/>
            <ac:picMk id="3" creationId="{F911F996-4CB4-4F72-8E39-B4228FBBC286}"/>
          </ac:picMkLst>
        </pc:picChg>
        <pc:picChg chg="del">
          <ac:chgData name="Vu Quy Hung" userId="33de584144b23446" providerId="LiveId" clId="{070E124A-6244-4FA0-91CA-A8A809754207}" dt="2021-12-27T15:52:10.161" v="7" actId="478"/>
          <ac:picMkLst>
            <pc:docMk/>
            <pc:sldMk cId="3532036455" sldId="1137"/>
            <ac:picMk id="76" creationId="{C64CA6E9-5F40-49F1-BD2B-1C7C6830B49D}"/>
          </ac:picMkLst>
        </pc:picChg>
      </pc:sldChg>
      <pc:sldChg chg="modSp mod">
        <pc:chgData name="Vu Quy Hung" userId="33de584144b23446" providerId="LiveId" clId="{070E124A-6244-4FA0-91CA-A8A809754207}" dt="2021-12-27T15:56:28.089" v="17" actId="20577"/>
        <pc:sldMkLst>
          <pc:docMk/>
          <pc:sldMk cId="2523722856" sldId="1138"/>
        </pc:sldMkLst>
        <pc:spChg chg="mod">
          <ac:chgData name="Vu Quy Hung" userId="33de584144b23446" providerId="LiveId" clId="{070E124A-6244-4FA0-91CA-A8A809754207}" dt="2021-12-27T15:56:19.572" v="12" actId="20577"/>
          <ac:spMkLst>
            <pc:docMk/>
            <pc:sldMk cId="2523722856" sldId="1138"/>
            <ac:spMk id="20" creationId="{00000000-0000-0000-0000-000000000000}"/>
          </ac:spMkLst>
        </pc:spChg>
        <pc:spChg chg="mod">
          <ac:chgData name="Vu Quy Hung" userId="33de584144b23446" providerId="LiveId" clId="{070E124A-6244-4FA0-91CA-A8A809754207}" dt="2021-12-27T15:56:26.195" v="16" actId="20577"/>
          <ac:spMkLst>
            <pc:docMk/>
            <pc:sldMk cId="2523722856" sldId="1138"/>
            <ac:spMk id="57" creationId="{C37C1BD6-ACAB-4582-ABDC-9D68A9949861}"/>
          </ac:spMkLst>
        </pc:spChg>
        <pc:spChg chg="mod">
          <ac:chgData name="Vu Quy Hung" userId="33de584144b23446" providerId="LiveId" clId="{070E124A-6244-4FA0-91CA-A8A809754207}" dt="2021-12-27T15:56:24.014" v="15" actId="20577"/>
          <ac:spMkLst>
            <pc:docMk/>
            <pc:sldMk cId="2523722856" sldId="1138"/>
            <ac:spMk id="59" creationId="{BBE254C7-66B4-4CBB-BAD4-35DA418C0EA5}"/>
          </ac:spMkLst>
        </pc:spChg>
        <pc:spChg chg="mod">
          <ac:chgData name="Vu Quy Hung" userId="33de584144b23446" providerId="LiveId" clId="{070E124A-6244-4FA0-91CA-A8A809754207}" dt="2021-12-27T15:56:28.089" v="17" actId="20577"/>
          <ac:spMkLst>
            <pc:docMk/>
            <pc:sldMk cId="2523722856" sldId="1138"/>
            <ac:spMk id="60" creationId="{82123889-CC5E-44ED-B255-71FA2353FAC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1954" name="Rectangle 2"/>
          <p:cNvSpPr>
            <a:spLocks noGrp="1" noChangeArrowheads="1"/>
          </p:cNvSpPr>
          <p:nvPr>
            <p:ph type="hdr" sz="quarter"/>
          </p:nvPr>
        </p:nvSpPr>
        <p:spPr bwMode="auto">
          <a:xfrm>
            <a:off x="0" y="0"/>
            <a:ext cx="2944813" cy="493713"/>
          </a:xfrm>
          <a:prstGeom prst="rect">
            <a:avLst/>
          </a:prstGeom>
          <a:noFill/>
          <a:ln w="9525">
            <a:noFill/>
            <a:miter lim="800000"/>
            <a:headEnd/>
            <a:tailEnd/>
          </a:ln>
          <a:effectLst/>
        </p:spPr>
        <p:txBody>
          <a:bodyPr vert="horz" wrap="square" lIns="91839" tIns="45919" rIns="91839" bIns="45919" numCol="1" anchor="t" anchorCtr="0" compatLnSpc="1">
            <a:prstTxWarp prst="textNoShape">
              <a:avLst/>
            </a:prstTxWarp>
          </a:bodyPr>
          <a:lstStyle>
            <a:lvl1pPr algn="l" eaLnBrk="0" hangingPunct="0">
              <a:lnSpc>
                <a:spcPct val="100000"/>
              </a:lnSpc>
              <a:defRPr sz="1200" b="0">
                <a:latin typeface="Microsoft Sans Serif" pitchFamily="34" charset="0"/>
                <a:cs typeface="+mn-cs"/>
              </a:defRPr>
            </a:lvl1pPr>
          </a:lstStyle>
          <a:p>
            <a:pPr>
              <a:defRPr/>
            </a:pPr>
            <a:endParaRPr lang="en-US"/>
          </a:p>
        </p:txBody>
      </p:sp>
      <p:sp>
        <p:nvSpPr>
          <p:cNvPr id="381955" name="Rectangle 3"/>
          <p:cNvSpPr>
            <a:spLocks noGrp="1" noChangeArrowheads="1"/>
          </p:cNvSpPr>
          <p:nvPr>
            <p:ph type="dt" sz="quarter" idx="1"/>
          </p:nvPr>
        </p:nvSpPr>
        <p:spPr bwMode="auto">
          <a:xfrm>
            <a:off x="3852863" y="0"/>
            <a:ext cx="2944812" cy="493713"/>
          </a:xfrm>
          <a:prstGeom prst="rect">
            <a:avLst/>
          </a:prstGeom>
          <a:noFill/>
          <a:ln w="9525">
            <a:noFill/>
            <a:miter lim="800000"/>
            <a:headEnd/>
            <a:tailEnd/>
          </a:ln>
          <a:effectLst/>
        </p:spPr>
        <p:txBody>
          <a:bodyPr vert="horz" wrap="square" lIns="91839" tIns="45919" rIns="91839" bIns="45919" numCol="1" anchor="t" anchorCtr="0" compatLnSpc="1">
            <a:prstTxWarp prst="textNoShape">
              <a:avLst/>
            </a:prstTxWarp>
          </a:bodyPr>
          <a:lstStyle>
            <a:lvl1pPr algn="r" eaLnBrk="0" hangingPunct="0">
              <a:lnSpc>
                <a:spcPct val="100000"/>
              </a:lnSpc>
              <a:defRPr sz="1200" b="0">
                <a:latin typeface="Microsoft Sans Serif" pitchFamily="34" charset="0"/>
                <a:cs typeface="+mn-cs"/>
              </a:defRPr>
            </a:lvl1pPr>
          </a:lstStyle>
          <a:p>
            <a:pPr>
              <a:defRPr/>
            </a:pPr>
            <a:fld id="{5C921784-33B7-47DD-B073-1CAF91F9134B}" type="datetime1">
              <a:rPr lang="vi-VN"/>
              <a:pPr>
                <a:defRPr/>
              </a:pPr>
              <a:t>30/12/2021</a:t>
            </a:fld>
            <a:endParaRPr lang="en-US"/>
          </a:p>
        </p:txBody>
      </p:sp>
      <p:sp>
        <p:nvSpPr>
          <p:cNvPr id="381956" name="Rectangle 4"/>
          <p:cNvSpPr>
            <a:spLocks noGrp="1" noChangeArrowheads="1"/>
          </p:cNvSpPr>
          <p:nvPr>
            <p:ph type="ftr" sz="quarter" idx="2"/>
          </p:nvPr>
        </p:nvSpPr>
        <p:spPr bwMode="auto">
          <a:xfrm>
            <a:off x="0" y="9380538"/>
            <a:ext cx="2944813" cy="493712"/>
          </a:xfrm>
          <a:prstGeom prst="rect">
            <a:avLst/>
          </a:prstGeom>
          <a:noFill/>
          <a:ln w="9525">
            <a:noFill/>
            <a:miter lim="800000"/>
            <a:headEnd/>
            <a:tailEnd/>
          </a:ln>
          <a:effectLst/>
        </p:spPr>
        <p:txBody>
          <a:bodyPr vert="horz" wrap="square" lIns="91839" tIns="45919" rIns="91839" bIns="45919" numCol="1" anchor="b" anchorCtr="0" compatLnSpc="1">
            <a:prstTxWarp prst="textNoShape">
              <a:avLst/>
            </a:prstTxWarp>
          </a:bodyPr>
          <a:lstStyle>
            <a:lvl1pPr algn="l" eaLnBrk="0" hangingPunct="0">
              <a:lnSpc>
                <a:spcPct val="100000"/>
              </a:lnSpc>
              <a:defRPr sz="1200" b="0">
                <a:latin typeface="Microsoft Sans Serif" pitchFamily="34" charset="0"/>
                <a:cs typeface="+mn-cs"/>
              </a:defRPr>
            </a:lvl1pPr>
          </a:lstStyle>
          <a:p>
            <a:pPr>
              <a:defRPr/>
            </a:pPr>
            <a:endParaRPr lang="en-US"/>
          </a:p>
        </p:txBody>
      </p:sp>
      <p:sp>
        <p:nvSpPr>
          <p:cNvPr id="381957" name="Rectangle 5"/>
          <p:cNvSpPr>
            <a:spLocks noGrp="1" noChangeArrowheads="1"/>
          </p:cNvSpPr>
          <p:nvPr>
            <p:ph type="sldNum" sz="quarter" idx="3"/>
          </p:nvPr>
        </p:nvSpPr>
        <p:spPr bwMode="auto">
          <a:xfrm>
            <a:off x="3852863" y="9380538"/>
            <a:ext cx="2944812" cy="493712"/>
          </a:xfrm>
          <a:prstGeom prst="rect">
            <a:avLst/>
          </a:prstGeom>
          <a:noFill/>
          <a:ln w="9525">
            <a:noFill/>
            <a:miter lim="800000"/>
            <a:headEnd/>
            <a:tailEnd/>
          </a:ln>
          <a:effectLst/>
        </p:spPr>
        <p:txBody>
          <a:bodyPr vert="horz" wrap="square" lIns="91839" tIns="45919" rIns="91839" bIns="45919" numCol="1" anchor="b" anchorCtr="0" compatLnSpc="1">
            <a:prstTxWarp prst="textNoShape">
              <a:avLst/>
            </a:prstTxWarp>
          </a:bodyPr>
          <a:lstStyle>
            <a:lvl1pPr algn="r" eaLnBrk="0" hangingPunct="0">
              <a:lnSpc>
                <a:spcPct val="100000"/>
              </a:lnSpc>
              <a:defRPr sz="1200" b="0">
                <a:latin typeface="Microsoft Sans Serif" pitchFamily="34" charset="0"/>
                <a:cs typeface="+mn-cs"/>
              </a:defRPr>
            </a:lvl1pPr>
          </a:lstStyle>
          <a:p>
            <a:pPr>
              <a:defRPr/>
            </a:pPr>
            <a:fld id="{B7460720-3872-4B84-967B-98B28F1C312E}" type="slidenum">
              <a:rPr lang="en-US"/>
              <a:pPr>
                <a:defRPr/>
              </a:pPr>
              <a:t>‹#›</a:t>
            </a:fld>
            <a:endParaRPr lang="en-US"/>
          </a:p>
        </p:txBody>
      </p:sp>
    </p:spTree>
    <p:extLst>
      <p:ext uri="{BB962C8B-B14F-4D97-AF65-F5344CB8AC3E}">
        <p14:creationId xmlns:p14="http://schemas.microsoft.com/office/powerpoint/2010/main" val="14352882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4813" cy="493713"/>
          </a:xfrm>
          <a:prstGeom prst="rect">
            <a:avLst/>
          </a:prstGeom>
          <a:noFill/>
          <a:ln w="9525">
            <a:noFill/>
            <a:miter lim="800000"/>
            <a:headEnd/>
            <a:tailEnd/>
          </a:ln>
          <a:effectLst/>
        </p:spPr>
        <p:txBody>
          <a:bodyPr vert="horz" wrap="square" lIns="91839" tIns="45919" rIns="91839" bIns="45919" numCol="1" anchor="t" anchorCtr="0" compatLnSpc="1">
            <a:prstTxWarp prst="textNoShape">
              <a:avLst/>
            </a:prstTxWarp>
          </a:bodyPr>
          <a:lstStyle>
            <a:lvl1pPr algn="l" eaLnBrk="0" hangingPunct="0">
              <a:lnSpc>
                <a:spcPct val="100000"/>
              </a:lnSpc>
              <a:defRPr sz="1200" b="0">
                <a:cs typeface="+mn-cs"/>
              </a:defRPr>
            </a:lvl1pPr>
          </a:lstStyle>
          <a:p>
            <a:pPr>
              <a:defRPr/>
            </a:pPr>
            <a:endParaRPr lang="en-US"/>
          </a:p>
        </p:txBody>
      </p:sp>
      <p:sp>
        <p:nvSpPr>
          <p:cNvPr id="14339" name="Rectangle 3"/>
          <p:cNvSpPr>
            <a:spLocks noGrp="1" noChangeArrowheads="1"/>
          </p:cNvSpPr>
          <p:nvPr>
            <p:ph type="dt" idx="1"/>
          </p:nvPr>
        </p:nvSpPr>
        <p:spPr bwMode="auto">
          <a:xfrm>
            <a:off x="3852863" y="0"/>
            <a:ext cx="2944812" cy="493713"/>
          </a:xfrm>
          <a:prstGeom prst="rect">
            <a:avLst/>
          </a:prstGeom>
          <a:noFill/>
          <a:ln w="9525">
            <a:noFill/>
            <a:miter lim="800000"/>
            <a:headEnd/>
            <a:tailEnd/>
          </a:ln>
          <a:effectLst/>
        </p:spPr>
        <p:txBody>
          <a:bodyPr vert="horz" wrap="square" lIns="91839" tIns="45919" rIns="91839" bIns="45919" numCol="1" anchor="t" anchorCtr="0" compatLnSpc="1">
            <a:prstTxWarp prst="textNoShape">
              <a:avLst/>
            </a:prstTxWarp>
          </a:bodyPr>
          <a:lstStyle>
            <a:lvl1pPr algn="r" eaLnBrk="0" hangingPunct="0">
              <a:lnSpc>
                <a:spcPct val="100000"/>
              </a:lnSpc>
              <a:defRPr sz="1200" b="0">
                <a:cs typeface="+mn-cs"/>
              </a:defRPr>
            </a:lvl1pPr>
          </a:lstStyle>
          <a:p>
            <a:pPr>
              <a:defRPr/>
            </a:pPr>
            <a:fld id="{745D3AE4-DBF4-4F2B-8BCD-BB7703BD53D7}" type="datetime1">
              <a:rPr lang="vi-VN"/>
              <a:pPr>
                <a:defRPr/>
              </a:pPr>
              <a:t>30/12/2021</a:t>
            </a:fld>
            <a:endParaRPr lang="en-US"/>
          </a:p>
        </p:txBody>
      </p:sp>
      <p:sp>
        <p:nvSpPr>
          <p:cNvPr id="28676" name="Rectangle 4"/>
          <p:cNvSpPr>
            <a:spLocks noGrp="1" noRot="1" noChangeAspect="1" noChangeArrowheads="1" noTextEdit="1"/>
          </p:cNvSpPr>
          <p:nvPr>
            <p:ph type="sldImg" idx="2"/>
          </p:nvPr>
        </p:nvSpPr>
        <p:spPr bwMode="auto">
          <a:xfrm>
            <a:off x="111125" y="741363"/>
            <a:ext cx="6578600" cy="37020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08050" y="4689475"/>
            <a:ext cx="4981575" cy="4445000"/>
          </a:xfrm>
          <a:prstGeom prst="rect">
            <a:avLst/>
          </a:prstGeom>
          <a:noFill/>
          <a:ln w="9525">
            <a:noFill/>
            <a:miter lim="800000"/>
            <a:headEnd/>
            <a:tailEnd/>
          </a:ln>
          <a:effectLst/>
        </p:spPr>
        <p:txBody>
          <a:bodyPr vert="horz" wrap="square" lIns="91839" tIns="45919" rIns="91839" bIns="459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9380538"/>
            <a:ext cx="2944813" cy="493712"/>
          </a:xfrm>
          <a:prstGeom prst="rect">
            <a:avLst/>
          </a:prstGeom>
          <a:noFill/>
          <a:ln w="9525">
            <a:noFill/>
            <a:miter lim="800000"/>
            <a:headEnd/>
            <a:tailEnd/>
          </a:ln>
          <a:effectLst/>
        </p:spPr>
        <p:txBody>
          <a:bodyPr vert="horz" wrap="square" lIns="91839" tIns="45919" rIns="91839" bIns="45919" numCol="1" anchor="b" anchorCtr="0" compatLnSpc="1">
            <a:prstTxWarp prst="textNoShape">
              <a:avLst/>
            </a:prstTxWarp>
          </a:bodyPr>
          <a:lstStyle>
            <a:lvl1pPr algn="l" eaLnBrk="0" hangingPunct="0">
              <a:lnSpc>
                <a:spcPct val="100000"/>
              </a:lnSpc>
              <a:defRPr sz="1200" b="0">
                <a:cs typeface="+mn-cs"/>
              </a:defRPr>
            </a:lvl1pPr>
          </a:lstStyle>
          <a:p>
            <a:pPr>
              <a:defRPr/>
            </a:pPr>
            <a:endParaRPr lang="en-US"/>
          </a:p>
        </p:txBody>
      </p:sp>
      <p:sp>
        <p:nvSpPr>
          <p:cNvPr id="14343" name="Rectangle 7"/>
          <p:cNvSpPr>
            <a:spLocks noGrp="1" noChangeArrowheads="1"/>
          </p:cNvSpPr>
          <p:nvPr>
            <p:ph type="sldNum" sz="quarter" idx="5"/>
          </p:nvPr>
        </p:nvSpPr>
        <p:spPr bwMode="auto">
          <a:xfrm>
            <a:off x="3852863" y="9380538"/>
            <a:ext cx="2944812" cy="493712"/>
          </a:xfrm>
          <a:prstGeom prst="rect">
            <a:avLst/>
          </a:prstGeom>
          <a:noFill/>
          <a:ln w="9525">
            <a:noFill/>
            <a:miter lim="800000"/>
            <a:headEnd/>
            <a:tailEnd/>
          </a:ln>
          <a:effectLst/>
        </p:spPr>
        <p:txBody>
          <a:bodyPr vert="horz" wrap="square" lIns="91839" tIns="45919" rIns="91839" bIns="45919" numCol="1" anchor="b" anchorCtr="0" compatLnSpc="1">
            <a:prstTxWarp prst="textNoShape">
              <a:avLst/>
            </a:prstTxWarp>
          </a:bodyPr>
          <a:lstStyle>
            <a:lvl1pPr algn="r" eaLnBrk="0" hangingPunct="0">
              <a:lnSpc>
                <a:spcPct val="100000"/>
              </a:lnSpc>
              <a:defRPr sz="1200" b="0">
                <a:cs typeface="+mn-cs"/>
              </a:defRPr>
            </a:lvl1pPr>
          </a:lstStyle>
          <a:p>
            <a:pPr>
              <a:defRPr/>
            </a:pPr>
            <a:fld id="{B46D7A6D-2171-4CEB-901D-723D2AB5D70B}" type="slidenum">
              <a:rPr lang="en-US"/>
              <a:pPr>
                <a:defRPr/>
              </a:pPr>
              <a:t>‹#›</a:t>
            </a:fld>
            <a:endParaRPr lang="en-US"/>
          </a:p>
        </p:txBody>
      </p:sp>
    </p:spTree>
    <p:extLst>
      <p:ext uri="{BB962C8B-B14F-4D97-AF65-F5344CB8AC3E}">
        <p14:creationId xmlns:p14="http://schemas.microsoft.com/office/powerpoint/2010/main" val="99198619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1125" y="741363"/>
            <a:ext cx="6578600" cy="3702050"/>
          </a:xfrm>
          <a:ln/>
        </p:spPr>
      </p:sp>
      <p:sp>
        <p:nvSpPr>
          <p:cNvPr id="3072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4176091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1125" y="741363"/>
            <a:ext cx="6578600" cy="3702050"/>
          </a:xfrm>
          <a:ln/>
        </p:spPr>
      </p:sp>
      <p:sp>
        <p:nvSpPr>
          <p:cNvPr id="3072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346272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1125" y="741363"/>
            <a:ext cx="6578600" cy="3702050"/>
          </a:xfrm>
          <a:ln/>
        </p:spPr>
      </p:sp>
      <p:sp>
        <p:nvSpPr>
          <p:cNvPr id="3072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36704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61BEF0D-F0BB-DE4B-95CE-6DB70DBA9567}" type="datetimeFigureOut">
              <a:rPr lang="en-US" smtClean="0"/>
              <a:pPr/>
              <a:t>12/30/2021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500754"/>
      </p:ext>
    </p:extLst>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41922730"/>
      </p:ext>
    </p:extLst>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4603923"/>
      </p:ext>
    </p:extLst>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72704921"/>
      </p:ext>
    </p:extLst>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828126"/>
      </p:ext>
    </p:extLst>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0679198"/>
      </p:ext>
    </p:extLst>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43978937"/>
      </p:ext>
    </p:extLst>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24676934"/>
      </p:ext>
    </p:extLst>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26123349"/>
      </p:ext>
    </p:extLst>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73334130"/>
      </p:ext>
    </p:extLst>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05884995"/>
      </p:ext>
    </p:extLst>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95000"/>
          </a:schemeClr>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61BEF0D-F0BB-DE4B-95CE-6DB70DBA9567}" type="datetimeFigureOut">
              <a:rPr lang="en-US" smtClean="0"/>
              <a:pPr/>
              <a:t>12/30/2021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5728915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ransition spd="med">
    <p:newsflash/>
  </p:transition>
  <p:hf hdr="0" ftr="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s://tinyurl.com/chugiaihs2017tt" TargetMode="External"/><Relationship Id="rId7"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tinyurl.com/chugiaibosungSEN" TargetMode="External"/><Relationship Id="rId4" Type="http://schemas.openxmlformats.org/officeDocument/2006/relationships/hyperlink" Target="https://tinyurl.com/ttykpl2017"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806904-06B6-4B70-A194-243BDCCA3E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27107116"/>
      </p:ext>
    </p:extLst>
  </p:cSld>
  <p:clrMapOvr>
    <a:masterClrMapping/>
  </p:clrMapOvr>
  <p:transition spd="med">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019267" y="688187"/>
            <a:ext cx="10391590" cy="60529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lnSpc>
                <a:spcPts val="4000"/>
              </a:lnSpc>
              <a:spcBef>
                <a:spcPts val="0"/>
              </a:spcBef>
              <a:spcAft>
                <a:spcPts val="0"/>
              </a:spcAft>
              <a:defRPr/>
            </a:pPr>
            <a:r>
              <a:rPr lang="en-US" sz="3000" b="1">
                <a:solidFill>
                  <a:srgbClr val="960000"/>
                </a:solidFill>
                <a:cs typeface="Arial" pitchFamily="34" charset="0"/>
              </a:rPr>
              <a:t>THIẾT LẬP GIAO DIỆN HIỂN THỊ</a:t>
            </a:r>
            <a:endParaRPr lang="fr-FR" sz="3000">
              <a:solidFill>
                <a:srgbClr val="960000"/>
              </a:solidFill>
              <a:cs typeface="Arial" pitchFamily="34" charset="0"/>
            </a:endParaRPr>
          </a:p>
        </p:txBody>
      </p:sp>
      <p:pic>
        <p:nvPicPr>
          <p:cNvPr id="21" name="Picture 20"/>
          <p:cNvPicPr>
            <a:picLocks noChangeAspect="1"/>
          </p:cNvPicPr>
          <p:nvPr/>
        </p:nvPicPr>
        <p:blipFill>
          <a:blip r:embed="rId2"/>
          <a:stretch>
            <a:fillRect/>
          </a:stretch>
        </p:blipFill>
        <p:spPr>
          <a:xfrm>
            <a:off x="331264" y="266464"/>
            <a:ext cx="3248931" cy="361277"/>
          </a:xfrm>
          <a:prstGeom prst="rect">
            <a:avLst/>
          </a:prstGeom>
        </p:spPr>
      </p:pic>
      <p:pic>
        <p:nvPicPr>
          <p:cNvPr id="6" name="Picture 5"/>
          <p:cNvPicPr>
            <a:picLocks noChangeAspect="1"/>
          </p:cNvPicPr>
          <p:nvPr/>
        </p:nvPicPr>
        <p:blipFill>
          <a:blip r:embed="rId3"/>
          <a:stretch>
            <a:fillRect/>
          </a:stretch>
        </p:blipFill>
        <p:spPr>
          <a:xfrm>
            <a:off x="8763000" y="1710809"/>
            <a:ext cx="2857500" cy="981075"/>
          </a:xfrm>
          <a:prstGeom prst="rect">
            <a:avLst/>
          </a:prstGeom>
        </p:spPr>
      </p:pic>
      <p:sp>
        <p:nvSpPr>
          <p:cNvPr id="13" name="Rectangle 12"/>
          <p:cNvSpPr/>
          <p:nvPr/>
        </p:nvSpPr>
        <p:spPr>
          <a:xfrm>
            <a:off x="8458200" y="3109079"/>
            <a:ext cx="3162300" cy="3139321"/>
          </a:xfrm>
          <a:prstGeom prst="rect">
            <a:avLst/>
          </a:prstGeom>
        </p:spPr>
        <p:txBody>
          <a:bodyPr wrap="square">
            <a:spAutoFit/>
          </a:bodyPr>
          <a:lstStyle/>
          <a:p>
            <a:pPr algn="just" fontAlgn="b"/>
            <a:r>
              <a:rPr lang="en-US" b="1">
                <a:solidFill>
                  <a:srgbClr val="0070C0"/>
                </a:solidFill>
                <a:latin typeface="Calibri" panose="020F0502020204030204" pitchFamily="34" charset="0"/>
              </a:rPr>
              <a:t>Các bạn có thể ẩn bớt các cột tên hàng tiếng anh, biểu thuế ưu đãi đặc biệt không sử dụng/ít sử dụng để tăng diện tích hiển thị; Nháy đúp chuột vào tỷ lệ % ở góc dưới bên phải màn hình excel để điều chỉnh cho phù hợp với màn hình.</a:t>
            </a:r>
          </a:p>
          <a:p>
            <a:pPr algn="just" fontAlgn="b"/>
            <a:r>
              <a:rPr lang="en-US" b="1">
                <a:solidFill>
                  <a:srgbClr val="7030A0"/>
                </a:solidFill>
                <a:latin typeface="Calibri" panose="020F0502020204030204" pitchFamily="34" charset="0"/>
              </a:rPr>
              <a:t>Tối ưu khi sử dụng với màn hình Full HD từ 24 inch trở lên.</a:t>
            </a:r>
            <a:endParaRPr lang="vi-VN" b="1">
              <a:solidFill>
                <a:srgbClr val="7030A0"/>
              </a:solidFill>
              <a:latin typeface="Calibri" panose="020F0502020204030204" pitchFamily="34" charset="0"/>
            </a:endParaRPr>
          </a:p>
        </p:txBody>
      </p:sp>
      <p:pic>
        <p:nvPicPr>
          <p:cNvPr id="4" name="Picture 3">
            <a:extLst>
              <a:ext uri="{FF2B5EF4-FFF2-40B4-BE49-F238E27FC236}">
                <a16:creationId xmlns:a16="http://schemas.microsoft.com/office/drawing/2014/main" id="{7912781E-91E8-4133-AF68-DAC8432C40CD}"/>
              </a:ext>
            </a:extLst>
          </p:cNvPr>
          <p:cNvPicPr>
            <a:picLocks noChangeAspect="1"/>
          </p:cNvPicPr>
          <p:nvPr/>
        </p:nvPicPr>
        <p:blipFill rotWithShape="1">
          <a:blip r:embed="rId4"/>
          <a:srcRect b="3574"/>
          <a:stretch/>
        </p:blipFill>
        <p:spPr>
          <a:xfrm>
            <a:off x="307818" y="1731324"/>
            <a:ext cx="8050736" cy="4366665"/>
          </a:xfrm>
          <a:prstGeom prst="rect">
            <a:avLst/>
          </a:prstGeom>
        </p:spPr>
      </p:pic>
      <p:sp>
        <p:nvSpPr>
          <p:cNvPr id="10" name="Rectangle 9"/>
          <p:cNvSpPr/>
          <p:nvPr/>
        </p:nvSpPr>
        <p:spPr>
          <a:xfrm>
            <a:off x="10972800" y="2307346"/>
            <a:ext cx="838200" cy="533400"/>
          </a:xfrm>
          <a:prstGeom prst="rect">
            <a:avLst/>
          </a:prstGeom>
          <a:noFill/>
          <a:ln w="28575" cap="flat" cmpd="sng" algn="ctr">
            <a:solidFill>
              <a:srgbClr val="96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15" name="Rectangle 14"/>
          <p:cNvSpPr/>
          <p:nvPr/>
        </p:nvSpPr>
        <p:spPr>
          <a:xfrm>
            <a:off x="7921869" y="5938230"/>
            <a:ext cx="536331" cy="216929"/>
          </a:xfrm>
          <a:prstGeom prst="rect">
            <a:avLst/>
          </a:prstGeom>
          <a:noFill/>
          <a:ln w="28575" cap="flat" cmpd="sng" algn="ctr">
            <a:solidFill>
              <a:srgbClr val="96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453FACBB-0EAB-46BF-ADCC-FC4960AC1439}"/>
              </a:ext>
            </a:extLst>
          </p:cNvPr>
          <p:cNvCxnSpPr>
            <a:cxnSpLocks/>
            <a:stCxn id="15" idx="0"/>
          </p:cNvCxnSpPr>
          <p:nvPr/>
        </p:nvCxnSpPr>
        <p:spPr>
          <a:xfrm flipV="1">
            <a:off x="8190035" y="2691884"/>
            <a:ext cx="3163765" cy="324634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47D3ECE-8F6B-4217-80DB-7EA3A9A194EB}"/>
              </a:ext>
            </a:extLst>
          </p:cNvPr>
          <p:cNvPicPr>
            <a:picLocks noChangeAspect="1"/>
          </p:cNvPicPr>
          <p:nvPr/>
        </p:nvPicPr>
        <p:blipFill>
          <a:blip r:embed="rId5"/>
          <a:stretch>
            <a:fillRect/>
          </a:stretch>
        </p:blipFill>
        <p:spPr>
          <a:xfrm>
            <a:off x="485775" y="2295525"/>
            <a:ext cx="2628900" cy="281166"/>
          </a:xfrm>
          <a:prstGeom prst="rect">
            <a:avLst/>
          </a:prstGeom>
        </p:spPr>
      </p:pic>
    </p:spTree>
    <p:extLst>
      <p:ext uri="{BB962C8B-B14F-4D97-AF65-F5344CB8AC3E}">
        <p14:creationId xmlns:p14="http://schemas.microsoft.com/office/powerpoint/2010/main" val="1456079652"/>
      </p:ext>
    </p:extLst>
  </p:cSld>
  <p:clrMapOvr>
    <a:masterClrMapping/>
  </p:clrMapOvr>
  <p:transition spd="med">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019267" y="688187"/>
            <a:ext cx="10391590" cy="5786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lnSpc>
                <a:spcPts val="4000"/>
              </a:lnSpc>
              <a:spcBef>
                <a:spcPts val="0"/>
              </a:spcBef>
              <a:spcAft>
                <a:spcPts val="0"/>
              </a:spcAft>
              <a:defRPr/>
            </a:pPr>
            <a:r>
              <a:rPr lang="en-US" sz="3000" b="1">
                <a:solidFill>
                  <a:srgbClr val="960000"/>
                </a:solidFill>
                <a:cs typeface="Arial" pitchFamily="34" charset="0"/>
              </a:rPr>
              <a:t>CÁC SHEET KÈM THEO FILE BIỂU THUẾ</a:t>
            </a:r>
            <a:endParaRPr lang="fr-FR" sz="3000">
              <a:solidFill>
                <a:srgbClr val="960000"/>
              </a:solidFill>
              <a:cs typeface="Arial" pitchFamily="34" charset="0"/>
            </a:endParaRPr>
          </a:p>
        </p:txBody>
      </p:sp>
      <p:pic>
        <p:nvPicPr>
          <p:cNvPr id="21" name="Picture 20"/>
          <p:cNvPicPr>
            <a:picLocks noChangeAspect="1"/>
          </p:cNvPicPr>
          <p:nvPr/>
        </p:nvPicPr>
        <p:blipFill>
          <a:blip r:embed="rId2"/>
          <a:stretch>
            <a:fillRect/>
          </a:stretch>
        </p:blipFill>
        <p:spPr>
          <a:xfrm>
            <a:off x="331264" y="266464"/>
            <a:ext cx="3248931" cy="361277"/>
          </a:xfrm>
          <a:prstGeom prst="rect">
            <a:avLst/>
          </a:prstGeom>
        </p:spPr>
      </p:pic>
      <p:sp>
        <p:nvSpPr>
          <p:cNvPr id="13" name="Rectangle 12"/>
          <p:cNvSpPr/>
          <p:nvPr/>
        </p:nvSpPr>
        <p:spPr>
          <a:xfrm>
            <a:off x="533400" y="1333784"/>
            <a:ext cx="10972800" cy="369332"/>
          </a:xfrm>
          <a:prstGeom prst="rect">
            <a:avLst/>
          </a:prstGeom>
        </p:spPr>
        <p:txBody>
          <a:bodyPr wrap="square">
            <a:spAutoFit/>
          </a:bodyPr>
          <a:lstStyle/>
          <a:p>
            <a:pPr fontAlgn="b"/>
            <a:r>
              <a:rPr lang="en-US" b="1">
                <a:solidFill>
                  <a:srgbClr val="0070C0"/>
                </a:solidFill>
                <a:latin typeface="Calibri" panose="020F0502020204030204" pitchFamily="34" charset="0"/>
              </a:rPr>
              <a:t>Trong File Biểu thuế, ngoài sheet  </a:t>
            </a:r>
            <a:r>
              <a:rPr lang="en-US" b="1">
                <a:solidFill>
                  <a:srgbClr val="C00000"/>
                </a:solidFill>
                <a:latin typeface="Calibri" panose="020F0502020204030204" pitchFamily="34" charset="0"/>
              </a:rPr>
              <a:t>BIEU THUE 2021</a:t>
            </a:r>
            <a:r>
              <a:rPr lang="en-US" b="1">
                <a:solidFill>
                  <a:srgbClr val="0070C0"/>
                </a:solidFill>
                <a:latin typeface="Calibri" panose="020F0502020204030204" pitchFamily="34" charset="0"/>
              </a:rPr>
              <a:t>, còn có rất nhiều sheet khác</a:t>
            </a:r>
            <a:endParaRPr lang="vi-VN" b="1">
              <a:solidFill>
                <a:srgbClr val="0070C0"/>
              </a:solidFill>
              <a:latin typeface="Calibri" panose="020F0502020204030204" pitchFamily="34" charset="0"/>
            </a:endParaRPr>
          </a:p>
        </p:txBody>
      </p:sp>
      <p:pic>
        <p:nvPicPr>
          <p:cNvPr id="8" name="Picture 7"/>
          <p:cNvPicPr>
            <a:picLocks noChangeAspect="1"/>
          </p:cNvPicPr>
          <p:nvPr/>
        </p:nvPicPr>
        <p:blipFill rotWithShape="1">
          <a:blip r:embed="rId3"/>
          <a:srcRect l="80659" t="-59258" b="-1"/>
          <a:stretch/>
        </p:blipFill>
        <p:spPr>
          <a:xfrm>
            <a:off x="795337" y="5749063"/>
            <a:ext cx="3255398" cy="645079"/>
          </a:xfrm>
          <a:prstGeom prst="rect">
            <a:avLst/>
          </a:prstGeom>
        </p:spPr>
      </p:pic>
      <p:pic>
        <p:nvPicPr>
          <p:cNvPr id="16" name="Picture 15"/>
          <p:cNvPicPr>
            <a:picLocks noChangeAspect="1"/>
          </p:cNvPicPr>
          <p:nvPr/>
        </p:nvPicPr>
        <p:blipFill rotWithShape="1">
          <a:blip r:embed="rId4"/>
          <a:srcRect l="59169" t="3001"/>
          <a:stretch/>
        </p:blipFill>
        <p:spPr>
          <a:xfrm>
            <a:off x="5587143" y="4537868"/>
            <a:ext cx="4585882" cy="331136"/>
          </a:xfrm>
          <a:prstGeom prst="rect">
            <a:avLst/>
          </a:prstGeom>
        </p:spPr>
      </p:pic>
      <p:pic>
        <p:nvPicPr>
          <p:cNvPr id="17" name="Picture 16"/>
          <p:cNvPicPr>
            <a:picLocks noChangeAspect="1"/>
          </p:cNvPicPr>
          <p:nvPr/>
        </p:nvPicPr>
        <p:blipFill rotWithShape="1">
          <a:blip r:embed="rId3"/>
          <a:srcRect l="48459" t="1" r="19341" b="-6457"/>
          <a:stretch/>
        </p:blipFill>
        <p:spPr>
          <a:xfrm>
            <a:off x="5587143" y="5308744"/>
            <a:ext cx="4324434" cy="344032"/>
          </a:xfrm>
          <a:prstGeom prst="rect">
            <a:avLst/>
          </a:prstGeom>
        </p:spPr>
      </p:pic>
      <p:sp>
        <p:nvSpPr>
          <p:cNvPr id="12" name="Rectangle 11"/>
          <p:cNvSpPr/>
          <p:nvPr/>
        </p:nvSpPr>
        <p:spPr>
          <a:xfrm>
            <a:off x="708657" y="2506543"/>
            <a:ext cx="10588175" cy="2031325"/>
          </a:xfrm>
          <a:prstGeom prst="rect">
            <a:avLst/>
          </a:prstGeom>
        </p:spPr>
        <p:txBody>
          <a:bodyPr wrap="square">
            <a:spAutoFit/>
          </a:bodyPr>
          <a:lstStyle/>
          <a:p>
            <a:pPr fontAlgn="b"/>
            <a:r>
              <a:rPr lang="en-US" b="1">
                <a:solidFill>
                  <a:srgbClr val="C00000"/>
                </a:solidFill>
                <a:latin typeface="Calibri" panose="020F0502020204030204" pitchFamily="34" charset="0"/>
              </a:rPr>
              <a:t>Update: </a:t>
            </a:r>
            <a:r>
              <a:rPr lang="en-US" b="1">
                <a:solidFill>
                  <a:srgbClr val="0070C0"/>
                </a:solidFill>
                <a:latin typeface="Calibri" panose="020F0502020204030204" pitchFamily="34" charset="0"/>
              </a:rPr>
              <a:t>Ghi các nội dung cập nhật trong file biểu thuế</a:t>
            </a:r>
          </a:p>
          <a:p>
            <a:pPr fontAlgn="b"/>
            <a:r>
              <a:rPr lang="en-US" b="1">
                <a:solidFill>
                  <a:srgbClr val="C00000"/>
                </a:solidFill>
                <a:latin typeface="Calibri" panose="020F0502020204030204" pitchFamily="34" charset="0"/>
              </a:rPr>
              <a:t>BANG: </a:t>
            </a:r>
            <a:r>
              <a:rPr lang="en-US" b="1">
                <a:solidFill>
                  <a:srgbClr val="0070C0"/>
                </a:solidFill>
                <a:latin typeface="Calibri" panose="020F0502020204030204" pitchFamily="34" charset="0"/>
              </a:rPr>
              <a:t>18 bảng dữ liệu kèm theo DM hàng hóa XNK VN (để không ảnh hưởng đến kết cấu của File Biểu thuế).</a:t>
            </a:r>
          </a:p>
          <a:p>
            <a:pPr fontAlgn="b"/>
            <a:r>
              <a:rPr lang="en-US" b="1">
                <a:solidFill>
                  <a:srgbClr val="C00000"/>
                </a:solidFill>
                <a:latin typeface="Calibri" panose="020F0502020204030204" pitchFamily="34" charset="0"/>
              </a:rPr>
              <a:t>TT: </a:t>
            </a:r>
            <a:r>
              <a:rPr lang="en-US" b="1">
                <a:solidFill>
                  <a:srgbClr val="0070C0"/>
                </a:solidFill>
                <a:latin typeface="Calibri" panose="020F0502020204030204" pitchFamily="34" charset="0"/>
              </a:rPr>
              <a:t>Thuế suất nhập khẩu Thông thường</a:t>
            </a:r>
          </a:p>
          <a:p>
            <a:pPr fontAlgn="b"/>
            <a:r>
              <a:rPr lang="en-US" b="1">
                <a:solidFill>
                  <a:srgbClr val="C00000"/>
                </a:solidFill>
                <a:latin typeface="Calibri" panose="020F0502020204030204" pitchFamily="34" charset="0"/>
              </a:rPr>
              <a:t>THQ: </a:t>
            </a:r>
            <a:r>
              <a:rPr lang="en-US" b="1">
                <a:solidFill>
                  <a:srgbClr val="0070C0"/>
                </a:solidFill>
                <a:latin typeface="Calibri" panose="020F0502020204030204" pitchFamily="34" charset="0"/>
              </a:rPr>
              <a:t>Danh sách các nước, nhóm nước, vùng lãnh thổ có thỏa thuận đối xử tối huệ quốc với Việt Nam</a:t>
            </a:r>
          </a:p>
          <a:p>
            <a:pPr fontAlgn="b"/>
            <a:r>
              <a:rPr lang="en-US" b="1">
                <a:solidFill>
                  <a:srgbClr val="C00000"/>
                </a:solidFill>
                <a:latin typeface="Calibri" panose="020F0502020204030204" pitchFamily="34" charset="0"/>
              </a:rPr>
              <a:t>CH98: </a:t>
            </a:r>
            <a:r>
              <a:rPr lang="en-US" b="1">
                <a:solidFill>
                  <a:srgbClr val="0070C0"/>
                </a:solidFill>
                <a:latin typeface="Calibri" panose="020F0502020204030204" pitchFamily="34" charset="0"/>
              </a:rPr>
              <a:t>Chú giải các điều kiện áp dụng Chương 98</a:t>
            </a:r>
          </a:p>
          <a:p>
            <a:pPr fontAlgn="b"/>
            <a:r>
              <a:rPr lang="en-US" b="1">
                <a:solidFill>
                  <a:srgbClr val="C00000"/>
                </a:solidFill>
                <a:latin typeface="Calibri" panose="020F0502020204030204" pitchFamily="34" charset="0"/>
              </a:rPr>
              <a:t>QT: </a:t>
            </a:r>
            <a:r>
              <a:rPr lang="en-US" b="1">
                <a:solidFill>
                  <a:srgbClr val="0070C0"/>
                </a:solidFill>
                <a:latin typeface="Calibri" panose="020F0502020204030204" pitchFamily="34" charset="0"/>
              </a:rPr>
              <a:t>tổng hợp 6 quy tắc tổng quát phân loại hàng hóa XNK</a:t>
            </a:r>
          </a:p>
          <a:p>
            <a:pPr fontAlgn="b"/>
            <a:r>
              <a:rPr lang="en-US" b="1">
                <a:solidFill>
                  <a:srgbClr val="C00000"/>
                </a:solidFill>
                <a:latin typeface="Calibri" panose="020F0502020204030204" pitchFamily="34" charset="0"/>
              </a:rPr>
              <a:t>QSD: </a:t>
            </a:r>
            <a:r>
              <a:rPr lang="en-US" b="1">
                <a:solidFill>
                  <a:srgbClr val="0070C0"/>
                </a:solidFill>
                <a:latin typeface="Calibri" panose="020F0502020204030204" pitchFamily="34" charset="0"/>
              </a:rPr>
              <a:t>thuế suất thuế NK ưu đãi đối với mặt hàng ô tô đã qua sử dụng</a:t>
            </a:r>
          </a:p>
        </p:txBody>
      </p:sp>
      <p:pic>
        <p:nvPicPr>
          <p:cNvPr id="22" name="Picture 21"/>
          <p:cNvPicPr>
            <a:picLocks noChangeAspect="1"/>
          </p:cNvPicPr>
          <p:nvPr/>
        </p:nvPicPr>
        <p:blipFill rotWithShape="1">
          <a:blip r:embed="rId3"/>
          <a:srcRect t="-1" r="51929" b="2752"/>
          <a:stretch/>
        </p:blipFill>
        <p:spPr>
          <a:xfrm>
            <a:off x="5587143" y="4936180"/>
            <a:ext cx="5914702" cy="287934"/>
          </a:xfrm>
          <a:prstGeom prst="rect">
            <a:avLst/>
          </a:prstGeom>
        </p:spPr>
      </p:pic>
      <p:sp>
        <p:nvSpPr>
          <p:cNvPr id="23" name="Rounded Rectangular Callout 22"/>
          <p:cNvSpPr/>
          <p:nvPr/>
        </p:nvSpPr>
        <p:spPr>
          <a:xfrm>
            <a:off x="795337" y="4640813"/>
            <a:ext cx="3501252" cy="1011963"/>
          </a:xfrm>
          <a:prstGeom prst="wedgeRoundRectCallout">
            <a:avLst>
              <a:gd name="adj1" fmla="val 85923"/>
              <a:gd name="adj2" fmla="val -1470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 biểu thuế nhập khẩu ưu đãi đặc biệt, viết tắt theo tên các Hiệp định FTA</a:t>
            </a:r>
            <a:endParaRPr lang="en-US" b="1">
              <a:solidFill>
                <a:srgbClr val="0000FF"/>
              </a:solidFill>
              <a:latin typeface="Times New Roman" panose="02020603050405020304" pitchFamily="18" charset="0"/>
              <a:cs typeface="Times New Roman" panose="02020603050405020304" pitchFamily="18" charset="0"/>
            </a:endParaRPr>
          </a:p>
        </p:txBody>
      </p:sp>
      <p:sp>
        <p:nvSpPr>
          <p:cNvPr id="24" name="Rounded Rectangular Callout 23"/>
          <p:cNvSpPr/>
          <p:nvPr/>
        </p:nvSpPr>
        <p:spPr>
          <a:xfrm>
            <a:off x="4876800" y="5806180"/>
            <a:ext cx="6625045" cy="723156"/>
          </a:xfrm>
          <a:prstGeom prst="wedgeRoundRectCallout">
            <a:avLst>
              <a:gd name="adj1" fmla="val -61743"/>
              <a:gd name="adj2" fmla="val 354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fontAlgn="b"/>
            <a:r>
              <a:rPr lang="en-US" b="1">
                <a:solidFill>
                  <a:srgbClr val="0000FF"/>
                </a:solidFill>
                <a:latin typeface="Calibri" panose="020F0502020204030204" pitchFamily="34" charset="0"/>
              </a:rPr>
              <a:t>Tương ứng với các biểu thuế Nhập khẩu ưu đãi đặc biệt, xuất khẩu, xuất khẩu ưu đãi CPTPP và Biểu thuế Bảo vệ môi trường</a:t>
            </a:r>
            <a:endParaRPr lang="vi-VN" b="1">
              <a:solidFill>
                <a:srgbClr val="0000FF"/>
              </a:solidFill>
              <a:latin typeface="Calibri" panose="020F0502020204030204" pitchFamily="34" charset="0"/>
            </a:endParaRPr>
          </a:p>
        </p:txBody>
      </p:sp>
      <p:pic>
        <p:nvPicPr>
          <p:cNvPr id="3" name="Picture 2">
            <a:extLst>
              <a:ext uri="{FF2B5EF4-FFF2-40B4-BE49-F238E27FC236}">
                <a16:creationId xmlns:a16="http://schemas.microsoft.com/office/drawing/2014/main" id="{79415C1B-32C3-49B5-9C88-82525675AE22}"/>
              </a:ext>
            </a:extLst>
          </p:cNvPr>
          <p:cNvPicPr>
            <a:picLocks noChangeAspect="1"/>
          </p:cNvPicPr>
          <p:nvPr/>
        </p:nvPicPr>
        <p:blipFill>
          <a:blip r:embed="rId5"/>
          <a:stretch>
            <a:fillRect/>
          </a:stretch>
        </p:blipFill>
        <p:spPr>
          <a:xfrm>
            <a:off x="795337" y="1856520"/>
            <a:ext cx="10515696" cy="438154"/>
          </a:xfrm>
          <a:prstGeom prst="rect">
            <a:avLst/>
          </a:prstGeom>
        </p:spPr>
      </p:pic>
    </p:spTree>
    <p:extLst>
      <p:ext uri="{BB962C8B-B14F-4D97-AF65-F5344CB8AC3E}">
        <p14:creationId xmlns:p14="http://schemas.microsoft.com/office/powerpoint/2010/main" val="783793067"/>
      </p:ext>
    </p:extLst>
  </p:cSld>
  <p:clrMapOvr>
    <a:masterClrMapping/>
  </p:clrMapOvr>
  <p:transition spd="med">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85800" y="688187"/>
            <a:ext cx="10725057" cy="5786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auto">
              <a:lnSpc>
                <a:spcPts val="4000"/>
              </a:lnSpc>
              <a:spcBef>
                <a:spcPts val="0"/>
              </a:spcBef>
              <a:spcAft>
                <a:spcPts val="0"/>
              </a:spcAft>
              <a:defRPr/>
            </a:pPr>
            <a:r>
              <a:rPr lang="en-US" sz="3000" b="1">
                <a:solidFill>
                  <a:srgbClr val="960000"/>
                </a:solidFill>
                <a:latin typeface="Times New Roman" panose="02020603050405020304" pitchFamily="18" charset="0"/>
                <a:cs typeface="Times New Roman" panose="02020603050405020304" pitchFamily="18" charset="0"/>
              </a:rPr>
              <a:t>GIẢI THÍCH KÝ HIỆU TRONG FILE BIỂU THUẾ</a:t>
            </a:r>
            <a:endParaRPr lang="fr-FR" sz="3000" b="1">
              <a:solidFill>
                <a:srgbClr val="960000"/>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331264" y="266464"/>
            <a:ext cx="3248931" cy="361277"/>
          </a:xfrm>
          <a:prstGeom prst="rect">
            <a:avLst/>
          </a:prstGeom>
        </p:spPr>
      </p:pic>
      <p:graphicFrame>
        <p:nvGraphicFramePr>
          <p:cNvPr id="3" name="Table 2">
            <a:extLst>
              <a:ext uri="{FF2B5EF4-FFF2-40B4-BE49-F238E27FC236}">
                <a16:creationId xmlns:a16="http://schemas.microsoft.com/office/drawing/2014/main" id="{CA4EA094-AE37-467D-B8FC-62E38EE50D43}"/>
              </a:ext>
            </a:extLst>
          </p:cNvPr>
          <p:cNvGraphicFramePr>
            <a:graphicFrameLocks noGrp="1"/>
          </p:cNvGraphicFramePr>
          <p:nvPr>
            <p:extLst>
              <p:ext uri="{D42A27DB-BD31-4B8C-83A1-F6EECF244321}">
                <p14:modId xmlns:p14="http://schemas.microsoft.com/office/powerpoint/2010/main" val="4065983971"/>
              </p:ext>
            </p:extLst>
          </p:nvPr>
        </p:nvGraphicFramePr>
        <p:xfrm>
          <a:off x="8633465" y="3048000"/>
          <a:ext cx="3149600" cy="3467100"/>
        </p:xfrm>
        <a:graphic>
          <a:graphicData uri="http://schemas.openxmlformats.org/drawingml/2006/table">
            <a:tbl>
              <a:tblPr/>
              <a:tblGrid>
                <a:gridCol w="1155700">
                  <a:extLst>
                    <a:ext uri="{9D8B030D-6E8A-4147-A177-3AD203B41FA5}">
                      <a16:colId xmlns:a16="http://schemas.microsoft.com/office/drawing/2014/main" val="1952568195"/>
                    </a:ext>
                  </a:extLst>
                </a:gridCol>
                <a:gridCol w="1993900">
                  <a:extLst>
                    <a:ext uri="{9D8B030D-6E8A-4147-A177-3AD203B41FA5}">
                      <a16:colId xmlns:a16="http://schemas.microsoft.com/office/drawing/2014/main" val="405280187"/>
                    </a:ext>
                  </a:extLst>
                </a:gridCol>
              </a:tblGrid>
              <a:tr h="266700">
                <a:tc>
                  <a:txBody>
                    <a:bodyPr/>
                    <a:lstStyle/>
                    <a:p>
                      <a:pPr algn="ctr" rtl="0" fontAlgn="ctr"/>
                      <a:r>
                        <a:rPr lang="en-US" sz="1600" b="1" i="0" u="none" strike="noStrike">
                          <a:solidFill>
                            <a:srgbClr val="000000"/>
                          </a:solidFill>
                          <a:effectLst/>
                          <a:latin typeface="Calibri" panose="020F0502020204030204" pitchFamily="34" charset="0"/>
                        </a:rPr>
                        <a:t>Ký hiệu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600" b="1" i="0" u="none" strike="noStrike">
                          <a:solidFill>
                            <a:srgbClr val="000000"/>
                          </a:solidFill>
                          <a:effectLst/>
                          <a:latin typeface="Calibri" panose="020F0502020204030204" pitchFamily="34" charset="0"/>
                        </a:rPr>
                        <a:t>Tên quốc gia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222650550"/>
                  </a:ext>
                </a:extLst>
              </a:tr>
              <a:tr h="266700">
                <a:tc>
                  <a:txBody>
                    <a:bodyPr/>
                    <a:lstStyle/>
                    <a:p>
                      <a:pPr algn="ctr" rtl="0" fontAlgn="ctr"/>
                      <a:r>
                        <a:rPr lang="en-US" sz="1600" b="0" i="0" u="none" strike="noStrike">
                          <a:solidFill>
                            <a:srgbClr val="000000"/>
                          </a:solidFill>
                          <a:effectLst/>
                          <a:latin typeface="Calibri" panose="020F0502020204030204" pitchFamily="34" charset="0"/>
                        </a:rPr>
                        <a:t>BN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effectLst/>
                          <a:latin typeface="Calibri" panose="020F0502020204030204" pitchFamily="34" charset="0"/>
                        </a:rPr>
                        <a:t>Bru-nây Đa-rút-xa-lam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928300"/>
                  </a:ext>
                </a:extLst>
              </a:tr>
              <a:tr h="266700">
                <a:tc>
                  <a:txBody>
                    <a:bodyPr/>
                    <a:lstStyle/>
                    <a:p>
                      <a:pPr algn="ctr" rtl="0" fontAlgn="ctr"/>
                      <a:r>
                        <a:rPr lang="en-US" sz="1600" b="0" i="0" u="none" strike="noStrike">
                          <a:solidFill>
                            <a:srgbClr val="000000"/>
                          </a:solidFill>
                          <a:effectLst/>
                          <a:latin typeface="Calibri" panose="020F0502020204030204" pitchFamily="34" charset="0"/>
                        </a:rPr>
                        <a:t>KH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effectLst/>
                          <a:latin typeface="Calibri" panose="020F0502020204030204" pitchFamily="34" charset="0"/>
                        </a:rPr>
                        <a:t>Cam-pu-chia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516647"/>
                  </a:ext>
                </a:extLst>
              </a:tr>
              <a:tr h="266700">
                <a:tc>
                  <a:txBody>
                    <a:bodyPr/>
                    <a:lstStyle/>
                    <a:p>
                      <a:pPr algn="ctr" rtl="0" fontAlgn="ctr"/>
                      <a:r>
                        <a:rPr lang="en-US" sz="1600" b="0" i="0" u="none" strike="noStrike">
                          <a:solidFill>
                            <a:srgbClr val="000000"/>
                          </a:solidFill>
                          <a:effectLst/>
                          <a:latin typeface="Calibri" panose="020F0502020204030204" pitchFamily="34" charset="0"/>
                        </a:rPr>
                        <a:t>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effectLst/>
                          <a:latin typeface="Calibri" panose="020F0502020204030204" pitchFamily="34" charset="0"/>
                        </a:rPr>
                        <a:t>In-đô-nê-xi-a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569007"/>
                  </a:ext>
                </a:extLst>
              </a:tr>
              <a:tr h="266700">
                <a:tc>
                  <a:txBody>
                    <a:bodyPr/>
                    <a:lstStyle/>
                    <a:p>
                      <a:pPr algn="ctr" rtl="0" fontAlgn="ctr"/>
                      <a:r>
                        <a:rPr lang="en-US" sz="1600" b="0" i="0" u="none" strike="noStrike">
                          <a:solidFill>
                            <a:srgbClr val="000000"/>
                          </a:solidFill>
                          <a:effectLst/>
                          <a:latin typeface="Calibri" panose="020F0502020204030204" pitchFamily="34" charset="0"/>
                        </a:rPr>
                        <a:t>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effectLst/>
                          <a:latin typeface="Calibri" panose="020F0502020204030204" pitchFamily="34" charset="0"/>
                        </a:rPr>
                        <a:t>Lào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8544807"/>
                  </a:ext>
                </a:extLst>
              </a:tr>
              <a:tr h="266700">
                <a:tc>
                  <a:txBody>
                    <a:bodyPr/>
                    <a:lstStyle/>
                    <a:p>
                      <a:pPr algn="ctr" rtl="0" fontAlgn="ctr"/>
                      <a:r>
                        <a:rPr lang="en-US" sz="1600" b="0" i="0" u="none" strike="noStrike">
                          <a:solidFill>
                            <a:srgbClr val="000000"/>
                          </a:solidFill>
                          <a:effectLst/>
                          <a:latin typeface="Calibri" panose="020F0502020204030204" pitchFamily="34" charset="0"/>
                        </a:rPr>
                        <a:t>MY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effectLst/>
                          <a:latin typeface="Calibri" panose="020F0502020204030204" pitchFamily="34" charset="0"/>
                        </a:rPr>
                        <a:t>Ma-lay-xi-a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514418"/>
                  </a:ext>
                </a:extLst>
              </a:tr>
              <a:tr h="266700">
                <a:tc>
                  <a:txBody>
                    <a:bodyPr/>
                    <a:lstStyle/>
                    <a:p>
                      <a:pPr algn="ctr" rtl="0" fontAlgn="ctr"/>
                      <a:r>
                        <a:rPr lang="en-US" sz="1600" b="0" i="0" u="none" strike="noStrike">
                          <a:solidFill>
                            <a:srgbClr val="000000"/>
                          </a:solidFill>
                          <a:effectLst/>
                          <a:latin typeface="Calibri" panose="020F0502020204030204" pitchFamily="34" charset="0"/>
                        </a:rPr>
                        <a:t>MM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effectLst/>
                          <a:latin typeface="Calibri" panose="020F0502020204030204" pitchFamily="34" charset="0"/>
                        </a:rPr>
                        <a:t>Mi-an-ma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523480"/>
                  </a:ext>
                </a:extLst>
              </a:tr>
              <a:tr h="266700">
                <a:tc>
                  <a:txBody>
                    <a:bodyPr/>
                    <a:lstStyle/>
                    <a:p>
                      <a:pPr algn="ctr" rtl="0" fontAlgn="ctr"/>
                      <a:r>
                        <a:rPr lang="en-US" sz="1600" b="0" i="0" u="none" strike="noStrike">
                          <a:solidFill>
                            <a:srgbClr val="000000"/>
                          </a:solidFill>
                          <a:effectLst/>
                          <a:latin typeface="Calibri" panose="020F0502020204030204" pitchFamily="34" charset="0"/>
                        </a:rPr>
                        <a:t>PH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effectLst/>
                          <a:latin typeface="Calibri" panose="020F0502020204030204" pitchFamily="34" charset="0"/>
                        </a:rPr>
                        <a:t>Phi-líp-pin,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9534625"/>
                  </a:ext>
                </a:extLst>
              </a:tr>
              <a:tr h="266700">
                <a:tc>
                  <a:txBody>
                    <a:bodyPr/>
                    <a:lstStyle/>
                    <a:p>
                      <a:pPr algn="ctr" rtl="0" fontAlgn="ctr"/>
                      <a:r>
                        <a:rPr lang="en-US" sz="1600" b="0" i="0" u="none" strike="noStrike">
                          <a:solidFill>
                            <a:srgbClr val="000000"/>
                          </a:solidFill>
                          <a:effectLst/>
                          <a:latin typeface="Calibri" panose="020F0502020204030204" pitchFamily="34" charset="0"/>
                        </a:rPr>
                        <a:t>SG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effectLst/>
                          <a:latin typeface="Calibri" panose="020F0502020204030204" pitchFamily="34" charset="0"/>
                        </a:rPr>
                        <a:t>Xinh-ga-po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652230"/>
                  </a:ext>
                </a:extLst>
              </a:tr>
              <a:tr h="266700">
                <a:tc>
                  <a:txBody>
                    <a:bodyPr/>
                    <a:lstStyle/>
                    <a:p>
                      <a:pPr algn="ctr" rtl="0" fontAlgn="ctr"/>
                      <a:r>
                        <a:rPr lang="en-US" sz="1600" b="0" i="0" u="none" strike="noStrike">
                          <a:solidFill>
                            <a:srgbClr val="000000"/>
                          </a:solidFill>
                          <a:effectLst/>
                          <a:latin typeface="Calibri" panose="020F0502020204030204" pitchFamily="34" charset="0"/>
                        </a:rPr>
                        <a:t>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effectLst/>
                          <a:latin typeface="Calibri" panose="020F0502020204030204" pitchFamily="34" charset="0"/>
                        </a:rPr>
                        <a:t>Thái Lan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4002076"/>
                  </a:ext>
                </a:extLst>
              </a:tr>
              <a:tr h="266700">
                <a:tc>
                  <a:txBody>
                    <a:bodyPr/>
                    <a:lstStyle/>
                    <a:p>
                      <a:pPr algn="ctr" rtl="0" fontAlgn="ctr"/>
                      <a:r>
                        <a:rPr lang="en-US" sz="1600" b="0" i="0" u="none" strike="noStrike">
                          <a:solidFill>
                            <a:srgbClr val="000000"/>
                          </a:solidFill>
                          <a:effectLst/>
                          <a:latin typeface="Calibri" panose="020F0502020204030204" pitchFamily="34" charset="0"/>
                        </a:rPr>
                        <a:t>CN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effectLst/>
                          <a:latin typeface="Calibri" panose="020F0502020204030204" pitchFamily="34" charset="0"/>
                        </a:rPr>
                        <a:t>Trung Quốc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483941"/>
                  </a:ext>
                </a:extLst>
              </a:tr>
              <a:tr h="266700">
                <a:tc>
                  <a:txBody>
                    <a:bodyPr/>
                    <a:lstStyle/>
                    <a:p>
                      <a:pPr algn="ctr" rtl="0" fontAlgn="ctr"/>
                      <a:r>
                        <a:rPr lang="en-US" sz="1600" b="0" i="0" u="none" strike="noStrike">
                          <a:solidFill>
                            <a:srgbClr val="000000"/>
                          </a:solidFill>
                          <a:effectLst/>
                          <a:latin typeface="Calibri" panose="020F0502020204030204" pitchFamily="34" charset="0"/>
                        </a:rPr>
                        <a:t>VN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effectLst/>
                          <a:latin typeface="Calibri" panose="020F0502020204030204" pitchFamily="34" charset="0"/>
                        </a:rPr>
                        <a:t>Việt Nam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842618"/>
                  </a:ext>
                </a:extLst>
              </a:tr>
              <a:tr h="266700">
                <a:tc>
                  <a:txBody>
                    <a:bodyPr/>
                    <a:lstStyle/>
                    <a:p>
                      <a:pPr algn="ctr" rtl="0" fontAlgn="ctr"/>
                      <a:r>
                        <a:rPr lang="en-US" sz="1600" b="0" i="0" u="none" strike="noStrike">
                          <a:solidFill>
                            <a:srgbClr val="000000"/>
                          </a:solidFill>
                          <a:effectLst/>
                          <a:latin typeface="Calibri" panose="020F0502020204030204" pitchFamily="34" charset="0"/>
                        </a:rPr>
                        <a:t>KR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effectLst/>
                          <a:latin typeface="Calibri" panose="020F0502020204030204" pitchFamily="34" charset="0"/>
                        </a:rPr>
                        <a:t>Hàn Quốc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9532624"/>
                  </a:ext>
                </a:extLst>
              </a:tr>
            </a:tbl>
          </a:graphicData>
        </a:graphic>
      </p:graphicFrame>
      <p:graphicFrame>
        <p:nvGraphicFramePr>
          <p:cNvPr id="5" name="Table 4">
            <a:extLst>
              <a:ext uri="{FF2B5EF4-FFF2-40B4-BE49-F238E27FC236}">
                <a16:creationId xmlns:a16="http://schemas.microsoft.com/office/drawing/2014/main" id="{8C3581BC-2C3E-4516-A572-7629EF1408A4}"/>
              </a:ext>
            </a:extLst>
          </p:cNvPr>
          <p:cNvGraphicFramePr>
            <a:graphicFrameLocks noGrp="1"/>
          </p:cNvGraphicFramePr>
          <p:nvPr>
            <p:extLst>
              <p:ext uri="{D42A27DB-BD31-4B8C-83A1-F6EECF244321}">
                <p14:modId xmlns:p14="http://schemas.microsoft.com/office/powerpoint/2010/main" val="2340900210"/>
              </p:ext>
            </p:extLst>
          </p:nvPr>
        </p:nvGraphicFramePr>
        <p:xfrm>
          <a:off x="381000" y="1266807"/>
          <a:ext cx="8001000" cy="5307630"/>
        </p:xfrm>
        <a:graphic>
          <a:graphicData uri="http://schemas.openxmlformats.org/drawingml/2006/table">
            <a:tbl>
              <a:tblPr/>
              <a:tblGrid>
                <a:gridCol w="778897">
                  <a:extLst>
                    <a:ext uri="{9D8B030D-6E8A-4147-A177-3AD203B41FA5}">
                      <a16:colId xmlns:a16="http://schemas.microsoft.com/office/drawing/2014/main" val="1001767698"/>
                    </a:ext>
                  </a:extLst>
                </a:gridCol>
                <a:gridCol w="4984941">
                  <a:extLst>
                    <a:ext uri="{9D8B030D-6E8A-4147-A177-3AD203B41FA5}">
                      <a16:colId xmlns:a16="http://schemas.microsoft.com/office/drawing/2014/main" val="705700276"/>
                    </a:ext>
                  </a:extLst>
                </a:gridCol>
                <a:gridCol w="1129400">
                  <a:extLst>
                    <a:ext uri="{9D8B030D-6E8A-4147-A177-3AD203B41FA5}">
                      <a16:colId xmlns:a16="http://schemas.microsoft.com/office/drawing/2014/main" val="3506734863"/>
                    </a:ext>
                  </a:extLst>
                </a:gridCol>
                <a:gridCol w="1107762">
                  <a:extLst>
                    <a:ext uri="{9D8B030D-6E8A-4147-A177-3AD203B41FA5}">
                      <a16:colId xmlns:a16="http://schemas.microsoft.com/office/drawing/2014/main" val="2723562423"/>
                    </a:ext>
                  </a:extLst>
                </a:gridCol>
              </a:tblGrid>
              <a:tr h="279488">
                <a:tc>
                  <a:txBody>
                    <a:bodyPr/>
                    <a:lstStyle/>
                    <a:p>
                      <a:pPr algn="ctr" fontAlgn="ctr"/>
                      <a:r>
                        <a:rPr lang="en-US" sz="1500" b="1" i="0" u="none" strike="noStrike">
                          <a:solidFill>
                            <a:srgbClr val="000000"/>
                          </a:solidFill>
                          <a:effectLst/>
                          <a:latin typeface="Calibri" panose="020F0502020204030204" pitchFamily="34" charset="0"/>
                        </a:rPr>
                        <a:t>STT</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6E0B4"/>
                    </a:solidFill>
                  </a:tcPr>
                </a:tc>
                <a:tc>
                  <a:txBody>
                    <a:bodyPr/>
                    <a:lstStyle/>
                    <a:p>
                      <a:pPr algn="ctr" fontAlgn="ctr"/>
                      <a:r>
                        <a:rPr lang="en-US" sz="1500" b="1" i="0" u="none" strike="noStrike">
                          <a:solidFill>
                            <a:srgbClr val="000000"/>
                          </a:solidFill>
                          <a:effectLst/>
                          <a:latin typeface="Calibri" panose="020F0502020204030204" pitchFamily="34" charset="0"/>
                        </a:rPr>
                        <a:t>Tên biểu thuế</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6E0B4"/>
                    </a:solidFill>
                  </a:tcPr>
                </a:tc>
                <a:tc>
                  <a:txBody>
                    <a:bodyPr/>
                    <a:lstStyle/>
                    <a:p>
                      <a:pPr algn="ctr" fontAlgn="ctr"/>
                      <a:r>
                        <a:rPr lang="en-US" sz="1500" b="1" i="0" u="none" strike="noStrike">
                          <a:solidFill>
                            <a:srgbClr val="000000"/>
                          </a:solidFill>
                          <a:effectLst/>
                          <a:latin typeface="Calibri" panose="020F0502020204030204" pitchFamily="34" charset="0"/>
                        </a:rPr>
                        <a:t>Viết tắt</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6E0B4"/>
                    </a:solidFill>
                  </a:tcPr>
                </a:tc>
                <a:tc>
                  <a:txBody>
                    <a:bodyPr/>
                    <a:lstStyle/>
                    <a:p>
                      <a:pPr algn="ctr" fontAlgn="ctr"/>
                      <a:r>
                        <a:rPr lang="en-US" sz="1500" b="1" i="0" u="none" strike="noStrike">
                          <a:solidFill>
                            <a:srgbClr val="000000"/>
                          </a:solidFill>
                          <a:effectLst/>
                          <a:latin typeface="Calibri" panose="020F0502020204030204" pitchFamily="34" charset="0"/>
                        </a:rPr>
                        <a:t>Mẫu C/O</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C6E0B4"/>
                    </a:solidFill>
                  </a:tcPr>
                </a:tc>
                <a:extLst>
                  <a:ext uri="{0D108BD9-81ED-4DB2-BD59-A6C34878D82A}">
                    <a16:rowId xmlns:a16="http://schemas.microsoft.com/office/drawing/2014/main" val="2190472463"/>
                  </a:ext>
                </a:extLst>
              </a:tr>
              <a:tr h="139744">
                <a:tc>
                  <a:txBody>
                    <a:bodyPr/>
                    <a:lstStyle/>
                    <a:p>
                      <a:pPr algn="ctr" fontAlgn="ctr"/>
                      <a:r>
                        <a:rPr lang="en-US" sz="1500" b="0" i="0" u="none" strike="noStrike">
                          <a:solidFill>
                            <a:srgbClr val="C00000"/>
                          </a:solidFill>
                          <a:effectLst/>
                          <a:latin typeface="Calibri" panose="020F0502020204030204" pitchFamily="34" charset="0"/>
                        </a:rPr>
                        <a:t>1</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vi-VN" sz="1500" b="0" i="0" u="none" strike="noStrike">
                          <a:solidFill>
                            <a:srgbClr val="C00000"/>
                          </a:solidFill>
                          <a:effectLst/>
                          <a:latin typeface="Calibri" panose="020F0502020204030204" pitchFamily="34" charset="0"/>
                        </a:rPr>
                        <a:t>Biểu thuế nhập khẩu thông thường</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C00000"/>
                          </a:solidFill>
                          <a:effectLst/>
                          <a:latin typeface="Calibri" panose="020F0502020204030204" pitchFamily="34" charset="0"/>
                        </a:rPr>
                        <a:t>NKTT</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C00000"/>
                          </a:solidFill>
                          <a:effectLst/>
                          <a:latin typeface="Calibri" panose="020F0502020204030204" pitchFamily="34" charset="0"/>
                        </a:rPr>
                        <a:t> </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680429509"/>
                  </a:ext>
                </a:extLst>
              </a:tr>
              <a:tr h="139744">
                <a:tc>
                  <a:txBody>
                    <a:bodyPr/>
                    <a:lstStyle/>
                    <a:p>
                      <a:pPr algn="ctr" fontAlgn="ctr"/>
                      <a:r>
                        <a:rPr lang="en-US" sz="1500" b="0" i="0" u="none" strike="noStrike">
                          <a:solidFill>
                            <a:srgbClr val="C00000"/>
                          </a:solidFill>
                          <a:effectLst/>
                          <a:latin typeface="Calibri" panose="020F0502020204030204" pitchFamily="34" charset="0"/>
                        </a:rPr>
                        <a:t>2</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vi-VN" sz="1500" b="0" i="0" u="none" strike="noStrike">
                          <a:solidFill>
                            <a:srgbClr val="C00000"/>
                          </a:solidFill>
                          <a:effectLst/>
                          <a:latin typeface="Calibri" panose="020F0502020204030204" pitchFamily="34" charset="0"/>
                        </a:rPr>
                        <a:t>Biểu thuế nhập khẩu ưu đãi </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C00000"/>
                          </a:solidFill>
                          <a:effectLst/>
                          <a:latin typeface="Calibri" panose="020F0502020204030204" pitchFamily="34" charset="0"/>
                        </a:rPr>
                        <a:t>NKUD</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C00000"/>
                          </a:solidFill>
                          <a:effectLst/>
                          <a:latin typeface="Calibri" panose="020F0502020204030204" pitchFamily="34" charset="0"/>
                        </a:rPr>
                        <a:t> </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530601023"/>
                  </a:ext>
                </a:extLst>
              </a:tr>
              <a:tr h="139744">
                <a:tc>
                  <a:txBody>
                    <a:bodyPr/>
                    <a:lstStyle/>
                    <a:p>
                      <a:pPr algn="ctr" fontAlgn="ctr"/>
                      <a:r>
                        <a:rPr lang="en-US" sz="1500" b="0" i="0" u="none" strike="noStrike">
                          <a:solidFill>
                            <a:srgbClr val="000000"/>
                          </a:solidFill>
                          <a:effectLst/>
                          <a:latin typeface="Calibri" panose="020F0502020204030204" pitchFamily="34" charset="0"/>
                        </a:rPr>
                        <a:t>3</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vi-VN" sz="1500" b="0" i="0" u="none" strike="noStrike">
                          <a:solidFill>
                            <a:srgbClr val="000000"/>
                          </a:solidFill>
                          <a:effectLst/>
                          <a:latin typeface="Calibri" panose="020F0502020204030204" pitchFamily="34" charset="0"/>
                        </a:rPr>
                        <a:t>Biểu thuế NK ưu đãi đặc biệt Việt Nam Asean - Trung Quốc</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000000"/>
                          </a:solidFill>
                          <a:effectLst/>
                          <a:latin typeface="Calibri" panose="020F0502020204030204" pitchFamily="34" charset="0"/>
                        </a:rPr>
                        <a:t>ACFTA</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E</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573691423"/>
                  </a:ext>
                </a:extLst>
              </a:tr>
              <a:tr h="139744">
                <a:tc>
                  <a:txBody>
                    <a:bodyPr/>
                    <a:lstStyle/>
                    <a:p>
                      <a:pPr algn="ctr" fontAlgn="ctr"/>
                      <a:r>
                        <a:rPr lang="en-US" sz="1500" b="0" i="0" u="none" strike="noStrike">
                          <a:solidFill>
                            <a:srgbClr val="000000"/>
                          </a:solidFill>
                          <a:effectLst/>
                          <a:latin typeface="Calibri" panose="020F0502020204030204" pitchFamily="34" charset="0"/>
                        </a:rPr>
                        <a:t>4</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vi-VN" sz="1500" b="0" i="0" u="none" strike="noStrike">
                          <a:solidFill>
                            <a:srgbClr val="000000"/>
                          </a:solidFill>
                          <a:effectLst/>
                          <a:latin typeface="Calibri" panose="020F0502020204030204" pitchFamily="34" charset="0"/>
                        </a:rPr>
                        <a:t>Biểu thuế NK ưu đãi đặc biệt Asean</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000000"/>
                          </a:solidFill>
                          <a:effectLst/>
                          <a:latin typeface="Calibri" panose="020F0502020204030204" pitchFamily="34" charset="0"/>
                        </a:rPr>
                        <a:t>ATIGA</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D</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6266404"/>
                  </a:ext>
                </a:extLst>
              </a:tr>
              <a:tr h="139744">
                <a:tc>
                  <a:txBody>
                    <a:bodyPr/>
                    <a:lstStyle/>
                    <a:p>
                      <a:pPr algn="ctr" fontAlgn="ctr"/>
                      <a:r>
                        <a:rPr lang="en-US" sz="1500" b="0" i="0" u="none" strike="noStrike">
                          <a:solidFill>
                            <a:srgbClr val="000000"/>
                          </a:solidFill>
                          <a:effectLst/>
                          <a:latin typeface="Calibri" panose="020F0502020204030204" pitchFamily="34" charset="0"/>
                        </a:rPr>
                        <a:t>5</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vi-VN" sz="1500" b="0" i="0" u="none" strike="noStrike">
                          <a:solidFill>
                            <a:srgbClr val="000000"/>
                          </a:solidFill>
                          <a:effectLst/>
                          <a:latin typeface="Calibri" panose="020F0502020204030204" pitchFamily="34" charset="0"/>
                        </a:rPr>
                        <a:t>Biểu thuế NK ưu đãi đặc biệt  Asean - Nhật Bản</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000000"/>
                          </a:solidFill>
                          <a:effectLst/>
                          <a:latin typeface="Calibri" panose="020F0502020204030204" pitchFamily="34" charset="0"/>
                        </a:rPr>
                        <a:t>AJCEP</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AJ</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153742810"/>
                  </a:ext>
                </a:extLst>
              </a:tr>
              <a:tr h="139744">
                <a:tc>
                  <a:txBody>
                    <a:bodyPr/>
                    <a:lstStyle/>
                    <a:p>
                      <a:pPr algn="ctr" fontAlgn="ctr"/>
                      <a:r>
                        <a:rPr lang="en-US" sz="1500" b="0" i="0" u="none" strike="noStrike">
                          <a:solidFill>
                            <a:srgbClr val="000000"/>
                          </a:solidFill>
                          <a:effectLst/>
                          <a:latin typeface="Calibri" panose="020F0502020204030204" pitchFamily="34" charset="0"/>
                        </a:rPr>
                        <a:t>6</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vi-VN" sz="1500" b="0" i="0" u="none" strike="noStrike">
                          <a:solidFill>
                            <a:srgbClr val="000000"/>
                          </a:solidFill>
                          <a:effectLst/>
                          <a:latin typeface="Calibri" panose="020F0502020204030204" pitchFamily="34" charset="0"/>
                        </a:rPr>
                        <a:t>Biểu thuế NK ưu đãi đặc biệt  Việt Nam - Nhật Bản</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000000"/>
                          </a:solidFill>
                          <a:effectLst/>
                          <a:latin typeface="Calibri" panose="020F0502020204030204" pitchFamily="34" charset="0"/>
                        </a:rPr>
                        <a:t>VJEPA</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JV</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371521833"/>
                  </a:ext>
                </a:extLst>
              </a:tr>
              <a:tr h="139744">
                <a:tc>
                  <a:txBody>
                    <a:bodyPr/>
                    <a:lstStyle/>
                    <a:p>
                      <a:pPr algn="ctr" fontAlgn="ctr"/>
                      <a:r>
                        <a:rPr lang="en-US" sz="1500" b="0" i="0" u="none" strike="noStrike">
                          <a:solidFill>
                            <a:srgbClr val="000000"/>
                          </a:solidFill>
                          <a:effectLst/>
                          <a:latin typeface="Calibri" panose="020F0502020204030204" pitchFamily="34" charset="0"/>
                        </a:rPr>
                        <a:t>7</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vi-VN" sz="1500" b="0" i="0" u="none" strike="noStrike">
                          <a:solidFill>
                            <a:srgbClr val="000000"/>
                          </a:solidFill>
                          <a:effectLst/>
                          <a:latin typeface="Calibri" panose="020F0502020204030204" pitchFamily="34" charset="0"/>
                        </a:rPr>
                        <a:t>Biểu thuế NK ưu đãi đặc biệt Asean - Hàn Quốc</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000000"/>
                          </a:solidFill>
                          <a:effectLst/>
                          <a:latin typeface="Calibri" panose="020F0502020204030204" pitchFamily="34" charset="0"/>
                        </a:rPr>
                        <a:t>AKFTA</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AK</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20770479"/>
                  </a:ext>
                </a:extLst>
              </a:tr>
              <a:tr h="139744">
                <a:tc>
                  <a:txBody>
                    <a:bodyPr/>
                    <a:lstStyle/>
                    <a:p>
                      <a:pPr algn="ctr" fontAlgn="ctr"/>
                      <a:r>
                        <a:rPr lang="en-US" sz="1500" b="0" i="0" u="none" strike="noStrike">
                          <a:solidFill>
                            <a:srgbClr val="000000"/>
                          </a:solidFill>
                          <a:effectLst/>
                          <a:latin typeface="Calibri" panose="020F0502020204030204" pitchFamily="34" charset="0"/>
                        </a:rPr>
                        <a:t>8</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vi-VN" sz="1500" b="0" i="0" u="none" strike="noStrike">
                          <a:solidFill>
                            <a:srgbClr val="000000"/>
                          </a:solidFill>
                          <a:effectLst/>
                          <a:latin typeface="Calibri" panose="020F0502020204030204" pitchFamily="34" charset="0"/>
                        </a:rPr>
                        <a:t>Biểu thuế NK ưu đãi đặc biệt Asean - Úc - New di lân</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000000"/>
                          </a:solidFill>
                          <a:effectLst/>
                          <a:latin typeface="Calibri" panose="020F0502020204030204" pitchFamily="34" charset="0"/>
                        </a:rPr>
                        <a:t>AANZFTA</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AANZ</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199386974"/>
                  </a:ext>
                </a:extLst>
              </a:tr>
              <a:tr h="139744">
                <a:tc>
                  <a:txBody>
                    <a:bodyPr/>
                    <a:lstStyle/>
                    <a:p>
                      <a:pPr algn="ctr" fontAlgn="ctr"/>
                      <a:r>
                        <a:rPr lang="en-US" sz="1500" b="0" i="0" u="none" strike="noStrike">
                          <a:solidFill>
                            <a:srgbClr val="000000"/>
                          </a:solidFill>
                          <a:effectLst/>
                          <a:latin typeface="Calibri" panose="020F0502020204030204" pitchFamily="34" charset="0"/>
                        </a:rPr>
                        <a:t>9</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vi-VN" sz="1500" b="0" i="0" u="none" strike="noStrike">
                          <a:solidFill>
                            <a:srgbClr val="000000"/>
                          </a:solidFill>
                          <a:effectLst/>
                          <a:latin typeface="Calibri" panose="020F0502020204030204" pitchFamily="34" charset="0"/>
                        </a:rPr>
                        <a:t>Biểu thuế NK ưu đãi đặc biệt Asean - Ấn độ </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000000"/>
                          </a:solidFill>
                          <a:effectLst/>
                          <a:latin typeface="Calibri" panose="020F0502020204030204" pitchFamily="34" charset="0"/>
                        </a:rPr>
                        <a:t>AIFTA</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AI</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68767444"/>
                  </a:ext>
                </a:extLst>
              </a:tr>
              <a:tr h="0">
                <a:tc>
                  <a:txBody>
                    <a:bodyPr/>
                    <a:lstStyle/>
                    <a:p>
                      <a:pPr algn="ctr" fontAlgn="ctr"/>
                      <a:r>
                        <a:rPr lang="en-US" sz="1500" b="0" i="0" u="none" strike="noStrike">
                          <a:solidFill>
                            <a:srgbClr val="000000"/>
                          </a:solidFill>
                          <a:effectLst/>
                          <a:latin typeface="Calibri" panose="020F0502020204030204" pitchFamily="34" charset="0"/>
                        </a:rPr>
                        <a:t>10</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vi-VN" sz="1500" b="0" i="0" u="none" strike="noStrike">
                          <a:solidFill>
                            <a:srgbClr val="000000"/>
                          </a:solidFill>
                          <a:effectLst/>
                          <a:latin typeface="Calibri" panose="020F0502020204030204" pitchFamily="34" charset="0"/>
                        </a:rPr>
                        <a:t>Biểu thuế NK ưu đãi đặc biệt Việt Nam - Hàn Quốc</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000000"/>
                          </a:solidFill>
                          <a:effectLst/>
                          <a:latin typeface="Calibri" panose="020F0502020204030204" pitchFamily="34" charset="0"/>
                        </a:rPr>
                        <a:t>VKFTA</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VK</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702089856"/>
                  </a:ext>
                </a:extLst>
              </a:tr>
              <a:tr h="139744">
                <a:tc>
                  <a:txBody>
                    <a:bodyPr/>
                    <a:lstStyle/>
                    <a:p>
                      <a:pPr algn="ctr" fontAlgn="ctr"/>
                      <a:r>
                        <a:rPr lang="en-US" sz="1500" b="0" i="0" u="none" strike="noStrike">
                          <a:solidFill>
                            <a:srgbClr val="000000"/>
                          </a:solidFill>
                          <a:effectLst/>
                          <a:latin typeface="Calibri" panose="020F0502020204030204" pitchFamily="34" charset="0"/>
                        </a:rPr>
                        <a:t>11</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vi-VN" sz="1500" b="0" i="0" u="none" strike="noStrike">
                          <a:solidFill>
                            <a:srgbClr val="000000"/>
                          </a:solidFill>
                          <a:effectLst/>
                          <a:latin typeface="Calibri" panose="020F0502020204030204" pitchFamily="34" charset="0"/>
                        </a:rPr>
                        <a:t>Biểu thuế NK ưu đãi đặc biệt Việt Nam và Chi Lê</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000000"/>
                          </a:solidFill>
                          <a:effectLst/>
                          <a:latin typeface="Calibri" panose="020F0502020204030204" pitchFamily="34" charset="0"/>
                        </a:rPr>
                        <a:t>VCFTA</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VC</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712404582"/>
                  </a:ext>
                </a:extLst>
              </a:tr>
              <a:tr h="279488">
                <a:tc>
                  <a:txBody>
                    <a:bodyPr/>
                    <a:lstStyle/>
                    <a:p>
                      <a:pPr algn="ctr" fontAlgn="ctr"/>
                      <a:r>
                        <a:rPr lang="en-US" sz="1500" b="0" i="0" u="none" strike="noStrike">
                          <a:solidFill>
                            <a:srgbClr val="000000"/>
                          </a:solidFill>
                          <a:effectLst/>
                          <a:latin typeface="Calibri" panose="020F0502020204030204" pitchFamily="34" charset="0"/>
                        </a:rPr>
                        <a:t>12</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vi-VN" sz="1500" b="0" i="0" u="none" strike="noStrike">
                          <a:solidFill>
                            <a:srgbClr val="000000"/>
                          </a:solidFill>
                          <a:effectLst/>
                          <a:latin typeface="Calibri" panose="020F0502020204030204" pitchFamily="34" charset="0"/>
                        </a:rPr>
                        <a:t>Biểu thuế NK </a:t>
                      </a:r>
                      <a:r>
                        <a:rPr lang="en-US" sz="1500" b="0" i="0" u="none" strike="noStrike">
                          <a:solidFill>
                            <a:srgbClr val="000000"/>
                          </a:solidFill>
                          <a:effectLst/>
                          <a:latin typeface="Calibri" panose="020F0502020204030204" pitchFamily="34" charset="0"/>
                        </a:rPr>
                        <a:t>ƯĐĐB </a:t>
                      </a:r>
                      <a:r>
                        <a:rPr lang="vi-VN" sz="1500" b="0" i="0" u="none" strike="noStrike">
                          <a:solidFill>
                            <a:srgbClr val="000000"/>
                          </a:solidFill>
                          <a:effectLst/>
                          <a:latin typeface="Calibri" panose="020F0502020204030204" pitchFamily="34" charset="0"/>
                        </a:rPr>
                        <a:t>Việt Nam và Liên minh kinh tế Á - Âu và các nước thành viên</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000000"/>
                          </a:solidFill>
                          <a:effectLst/>
                          <a:latin typeface="Calibri" panose="020F0502020204030204" pitchFamily="34" charset="0"/>
                        </a:rPr>
                        <a:t>VNEAEUFTA</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EAV</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674054602"/>
                  </a:ext>
                </a:extLst>
              </a:tr>
              <a:tr h="139744">
                <a:tc>
                  <a:txBody>
                    <a:bodyPr/>
                    <a:lstStyle/>
                    <a:p>
                      <a:pPr algn="ctr" fontAlgn="ctr"/>
                      <a:r>
                        <a:rPr lang="en-US" sz="1500" b="0" i="0" u="none" strike="noStrike">
                          <a:solidFill>
                            <a:srgbClr val="000000"/>
                          </a:solidFill>
                          <a:effectLst/>
                          <a:latin typeface="Calibri" panose="020F0502020204030204" pitchFamily="34" charset="0"/>
                        </a:rPr>
                        <a:t>13</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vi-VN" sz="1500" b="0" i="0" u="none" strike="noStrike">
                          <a:solidFill>
                            <a:srgbClr val="000000"/>
                          </a:solidFill>
                          <a:effectLst/>
                          <a:latin typeface="Calibri" panose="020F0502020204030204" pitchFamily="34" charset="0"/>
                        </a:rPr>
                        <a:t>Biểu thuế NK ưu đãi đặc biệt Asean - Hồng Kông</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000000"/>
                          </a:solidFill>
                          <a:effectLst/>
                          <a:latin typeface="Calibri" panose="020F0502020204030204" pitchFamily="34" charset="0"/>
                        </a:rPr>
                        <a:t>AHKFTA</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AHK</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411344736"/>
                  </a:ext>
                </a:extLst>
              </a:tr>
              <a:tr h="139744">
                <a:tc>
                  <a:txBody>
                    <a:bodyPr/>
                    <a:lstStyle/>
                    <a:p>
                      <a:pPr algn="ctr" fontAlgn="ctr"/>
                      <a:r>
                        <a:rPr lang="en-US" sz="1500" b="0" i="0" u="none" strike="noStrike">
                          <a:solidFill>
                            <a:srgbClr val="000000"/>
                          </a:solidFill>
                          <a:effectLst/>
                          <a:latin typeface="Calibri" panose="020F0502020204030204" pitchFamily="34" charset="0"/>
                        </a:rPr>
                        <a:t>14</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vi-VN" sz="1500" b="0" i="0" u="none" strike="noStrike">
                          <a:solidFill>
                            <a:srgbClr val="000000"/>
                          </a:solidFill>
                          <a:effectLst/>
                          <a:latin typeface="Calibri" panose="020F0502020204030204" pitchFamily="34" charset="0"/>
                        </a:rPr>
                        <a:t>Biểu thuế NK ưu đãi đặc biệt Việt Nam - Cu Ba</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000000"/>
                          </a:solidFill>
                          <a:effectLst/>
                          <a:latin typeface="Calibri" panose="020F0502020204030204" pitchFamily="34" charset="0"/>
                        </a:rPr>
                        <a:t>VNCBFTA</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VNCU</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6711303"/>
                  </a:ext>
                </a:extLst>
              </a:tr>
              <a:tr h="139744">
                <a:tc>
                  <a:txBody>
                    <a:bodyPr/>
                    <a:lstStyle/>
                    <a:p>
                      <a:pPr algn="ctr" fontAlgn="ctr"/>
                      <a:r>
                        <a:rPr lang="en-US" sz="1500" b="0" i="0" u="none" strike="noStrike">
                          <a:solidFill>
                            <a:srgbClr val="000000"/>
                          </a:solidFill>
                          <a:effectLst/>
                          <a:latin typeface="Calibri" panose="020F0502020204030204" pitchFamily="34" charset="0"/>
                        </a:rPr>
                        <a:t>15</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000000"/>
                          </a:solidFill>
                          <a:effectLst/>
                          <a:latin typeface="Calibri" panose="020F0502020204030204" pitchFamily="34" charset="0"/>
                        </a:rPr>
                        <a:t>Biểu thuế giá trị gia tăng</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000000"/>
                          </a:solidFill>
                          <a:effectLst/>
                          <a:latin typeface="Calibri" panose="020F0502020204030204" pitchFamily="34" charset="0"/>
                        </a:rPr>
                        <a:t>VAT</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 </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627167942"/>
                  </a:ext>
                </a:extLst>
              </a:tr>
              <a:tr h="139744">
                <a:tc>
                  <a:txBody>
                    <a:bodyPr/>
                    <a:lstStyle/>
                    <a:p>
                      <a:pPr algn="ctr" fontAlgn="ctr"/>
                      <a:r>
                        <a:rPr lang="en-US" sz="1500" b="0" i="0" u="none" strike="noStrike">
                          <a:solidFill>
                            <a:srgbClr val="000000"/>
                          </a:solidFill>
                          <a:effectLst/>
                          <a:latin typeface="Calibri" panose="020F0502020204030204" pitchFamily="34" charset="0"/>
                        </a:rPr>
                        <a:t>16</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000000"/>
                          </a:solidFill>
                          <a:effectLst/>
                          <a:latin typeface="Calibri" panose="020F0502020204030204" pitchFamily="34" charset="0"/>
                        </a:rPr>
                        <a:t>Thuế tiêu thụ đặc biệt</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000000"/>
                          </a:solidFill>
                          <a:effectLst/>
                          <a:latin typeface="Calibri" panose="020F0502020204030204" pitchFamily="34" charset="0"/>
                        </a:rPr>
                        <a:t>TTDB</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 </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899532361"/>
                  </a:ext>
                </a:extLst>
              </a:tr>
              <a:tr h="139744">
                <a:tc>
                  <a:txBody>
                    <a:bodyPr/>
                    <a:lstStyle/>
                    <a:p>
                      <a:pPr algn="ctr" fontAlgn="ctr"/>
                      <a:r>
                        <a:rPr lang="en-US" sz="1500" b="0" i="0" u="none" strike="noStrike">
                          <a:solidFill>
                            <a:srgbClr val="C00000"/>
                          </a:solidFill>
                          <a:effectLst/>
                          <a:latin typeface="Calibri" panose="020F0502020204030204" pitchFamily="34" charset="0"/>
                        </a:rPr>
                        <a:t>17</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C00000"/>
                          </a:solidFill>
                          <a:effectLst/>
                          <a:latin typeface="Calibri" panose="020F0502020204030204" pitchFamily="34" charset="0"/>
                        </a:rPr>
                        <a:t>Biểu thuế xuất khẩu</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C00000"/>
                          </a:solidFill>
                          <a:effectLst/>
                          <a:latin typeface="Calibri" panose="020F0502020204030204" pitchFamily="34" charset="0"/>
                        </a:rPr>
                        <a:t>XK</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C00000"/>
                          </a:solidFill>
                          <a:effectLst/>
                          <a:latin typeface="Calibri" panose="020F0502020204030204" pitchFamily="34" charset="0"/>
                        </a:rPr>
                        <a:t> </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338434188"/>
                  </a:ext>
                </a:extLst>
              </a:tr>
              <a:tr h="139744">
                <a:tc>
                  <a:txBody>
                    <a:bodyPr/>
                    <a:lstStyle/>
                    <a:p>
                      <a:pPr algn="ctr" fontAlgn="ctr"/>
                      <a:r>
                        <a:rPr lang="en-US" sz="1500" b="0" i="0" u="none" strike="noStrike">
                          <a:solidFill>
                            <a:srgbClr val="000000"/>
                          </a:solidFill>
                          <a:effectLst/>
                          <a:latin typeface="Calibri" panose="020F0502020204030204" pitchFamily="34" charset="0"/>
                        </a:rPr>
                        <a:t>18</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vi-VN" sz="1500" b="0" i="0" u="none" strike="noStrike">
                          <a:solidFill>
                            <a:srgbClr val="000000"/>
                          </a:solidFill>
                          <a:effectLst/>
                          <a:latin typeface="Calibri" panose="020F0502020204030204" pitchFamily="34" charset="0"/>
                        </a:rPr>
                        <a:t>Thuế bảo vệ môi trường</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000000"/>
                          </a:solidFill>
                          <a:effectLst/>
                          <a:latin typeface="Calibri" panose="020F0502020204030204" pitchFamily="34" charset="0"/>
                        </a:rPr>
                        <a:t>BVMT</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 </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61858130"/>
                  </a:ext>
                </a:extLst>
              </a:tr>
              <a:tr h="279488">
                <a:tc>
                  <a:txBody>
                    <a:bodyPr/>
                    <a:lstStyle/>
                    <a:p>
                      <a:pPr algn="ctr" fontAlgn="ctr"/>
                      <a:r>
                        <a:rPr lang="en-US" sz="1500" b="0" i="0" u="none" strike="noStrike">
                          <a:solidFill>
                            <a:srgbClr val="000000"/>
                          </a:solidFill>
                          <a:effectLst/>
                          <a:latin typeface="Calibri" panose="020F0502020204030204" pitchFamily="34" charset="0"/>
                        </a:rPr>
                        <a:t>19</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vi-VN" sz="1500" b="0" i="0" u="none" strike="noStrike">
                          <a:solidFill>
                            <a:srgbClr val="000000"/>
                          </a:solidFill>
                          <a:effectLst/>
                          <a:latin typeface="Calibri" panose="020F0502020204030204" pitchFamily="34" charset="0"/>
                        </a:rPr>
                        <a:t>Biểu thuế nhập khẩu </a:t>
                      </a:r>
                      <a:r>
                        <a:rPr lang="en-US" sz="1500" b="0" i="0" u="none" strike="noStrike">
                          <a:solidFill>
                            <a:srgbClr val="000000"/>
                          </a:solidFill>
                          <a:effectLst/>
                          <a:latin typeface="Calibri" panose="020F0502020204030204" pitchFamily="34" charset="0"/>
                        </a:rPr>
                        <a:t>ƯĐĐB </a:t>
                      </a:r>
                      <a:r>
                        <a:rPr lang="vi-VN" sz="1500" b="0" i="0" u="none" strike="noStrike">
                          <a:solidFill>
                            <a:srgbClr val="000000"/>
                          </a:solidFill>
                          <a:effectLst/>
                          <a:latin typeface="Calibri" panose="020F0502020204030204" pitchFamily="34" charset="0"/>
                        </a:rPr>
                        <a:t>để thực hiện hiệp định CPTPP</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000000"/>
                          </a:solidFill>
                          <a:effectLst/>
                          <a:latin typeface="Calibri" panose="020F0502020204030204" pitchFamily="34" charset="0"/>
                        </a:rPr>
                        <a:t> CPTPP</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CPTPP</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106992844"/>
                  </a:ext>
                </a:extLst>
              </a:tr>
              <a:tr h="279488">
                <a:tc>
                  <a:txBody>
                    <a:bodyPr/>
                    <a:lstStyle/>
                    <a:p>
                      <a:pPr algn="ctr" fontAlgn="ctr"/>
                      <a:r>
                        <a:rPr lang="en-US" sz="1500" b="0" i="0" u="none" strike="noStrike">
                          <a:solidFill>
                            <a:srgbClr val="000000"/>
                          </a:solidFill>
                          <a:effectLst/>
                          <a:latin typeface="Calibri" panose="020F0502020204030204" pitchFamily="34" charset="0"/>
                        </a:rPr>
                        <a:t>20</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vi-VN" sz="1500" b="0" i="0" u="none" strike="noStrike">
                          <a:solidFill>
                            <a:srgbClr val="000000"/>
                          </a:solidFill>
                          <a:effectLst/>
                          <a:latin typeface="Calibri" panose="020F0502020204030204" pitchFamily="34" charset="0"/>
                        </a:rPr>
                        <a:t>Biểu thuế xuất khẩu ưu đãi để thực hiện hiệp định CPTPP</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en-US" sz="1500" b="0" i="0" u="none" strike="noStrike">
                          <a:solidFill>
                            <a:srgbClr val="000000"/>
                          </a:solidFill>
                          <a:effectLst/>
                          <a:latin typeface="Calibri" panose="020F0502020204030204" pitchFamily="34" charset="0"/>
                        </a:rPr>
                        <a:t> CPTPP-XK</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Calibri" panose="020F0502020204030204" pitchFamily="34" charset="0"/>
                        </a:rPr>
                        <a:t> </a:t>
                      </a:r>
                    </a:p>
                  </a:txBody>
                  <a:tcPr marL="6987" marR="6987" marT="698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317030853"/>
                  </a:ext>
                </a:extLst>
              </a:tr>
            </a:tbl>
          </a:graphicData>
        </a:graphic>
      </p:graphicFrame>
    </p:spTree>
    <p:extLst>
      <p:ext uri="{BB962C8B-B14F-4D97-AF65-F5344CB8AC3E}">
        <p14:creationId xmlns:p14="http://schemas.microsoft.com/office/powerpoint/2010/main" val="3775696210"/>
      </p:ext>
    </p:extLst>
  </p:cSld>
  <p:clrMapOvr>
    <a:masterClrMapping/>
  </p:clrMapOvr>
  <p:transition spd="med">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85800" y="688187"/>
            <a:ext cx="10725057" cy="5786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auto">
              <a:lnSpc>
                <a:spcPts val="4000"/>
              </a:lnSpc>
              <a:spcBef>
                <a:spcPts val="0"/>
              </a:spcBef>
              <a:spcAft>
                <a:spcPts val="0"/>
              </a:spcAft>
              <a:defRPr/>
            </a:pPr>
            <a:r>
              <a:rPr lang="en-US" sz="3000" b="1">
                <a:solidFill>
                  <a:srgbClr val="960000"/>
                </a:solidFill>
                <a:latin typeface="Times New Roman" panose="02020603050405020304" pitchFamily="18" charset="0"/>
                <a:cs typeface="Times New Roman" panose="02020603050405020304" pitchFamily="18" charset="0"/>
              </a:rPr>
              <a:t>GIẢI THÍCH KÝ HIỆU TRONG FILE BIỂU THUẾ</a:t>
            </a:r>
            <a:endParaRPr lang="fr-FR" sz="3000" b="1">
              <a:solidFill>
                <a:srgbClr val="960000"/>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331264" y="266464"/>
            <a:ext cx="3248931" cy="361277"/>
          </a:xfrm>
          <a:prstGeom prst="rect">
            <a:avLst/>
          </a:prstGeom>
        </p:spPr>
      </p:pic>
      <p:graphicFrame>
        <p:nvGraphicFramePr>
          <p:cNvPr id="4" name="Table 3">
            <a:extLst>
              <a:ext uri="{FF2B5EF4-FFF2-40B4-BE49-F238E27FC236}">
                <a16:creationId xmlns:a16="http://schemas.microsoft.com/office/drawing/2014/main" id="{7B2FDE35-BF6A-4EEE-A6CB-0A963CF304F4}"/>
              </a:ext>
            </a:extLst>
          </p:cNvPr>
          <p:cNvGraphicFramePr>
            <a:graphicFrameLocks noGrp="1"/>
          </p:cNvGraphicFramePr>
          <p:nvPr>
            <p:extLst>
              <p:ext uri="{D42A27DB-BD31-4B8C-83A1-F6EECF244321}">
                <p14:modId xmlns:p14="http://schemas.microsoft.com/office/powerpoint/2010/main" val="470411396"/>
              </p:ext>
            </p:extLst>
          </p:nvPr>
        </p:nvGraphicFramePr>
        <p:xfrm>
          <a:off x="457200" y="1375216"/>
          <a:ext cx="11277600" cy="4939418"/>
        </p:xfrm>
        <a:graphic>
          <a:graphicData uri="http://schemas.openxmlformats.org/drawingml/2006/table">
            <a:tbl>
              <a:tblPr/>
              <a:tblGrid>
                <a:gridCol w="1244425">
                  <a:extLst>
                    <a:ext uri="{9D8B030D-6E8A-4147-A177-3AD203B41FA5}">
                      <a16:colId xmlns:a16="http://schemas.microsoft.com/office/drawing/2014/main" val="3320979136"/>
                    </a:ext>
                  </a:extLst>
                </a:gridCol>
                <a:gridCol w="1088871">
                  <a:extLst>
                    <a:ext uri="{9D8B030D-6E8A-4147-A177-3AD203B41FA5}">
                      <a16:colId xmlns:a16="http://schemas.microsoft.com/office/drawing/2014/main" val="2413124653"/>
                    </a:ext>
                  </a:extLst>
                </a:gridCol>
                <a:gridCol w="8944304">
                  <a:extLst>
                    <a:ext uri="{9D8B030D-6E8A-4147-A177-3AD203B41FA5}">
                      <a16:colId xmlns:a16="http://schemas.microsoft.com/office/drawing/2014/main" val="1241360991"/>
                    </a:ext>
                  </a:extLst>
                </a:gridCol>
              </a:tblGrid>
              <a:tr h="193200">
                <a:tc>
                  <a:txBody>
                    <a:bodyPr/>
                    <a:lstStyle/>
                    <a:p>
                      <a:pPr algn="ctr" fontAlgn="ctr"/>
                      <a:r>
                        <a:rPr lang="en-US" sz="1600" b="1" i="0" u="none" strike="noStrike">
                          <a:solidFill>
                            <a:srgbClr val="000000"/>
                          </a:solidFill>
                          <a:effectLst/>
                          <a:latin typeface="Calibri" panose="020F0502020204030204" pitchFamily="34" charset="0"/>
                        </a:rPr>
                        <a:t>Tên sắc thuế</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600" b="1" i="0" u="none" strike="noStrike">
                          <a:solidFill>
                            <a:srgbClr val="000000"/>
                          </a:solidFill>
                          <a:effectLst/>
                          <a:latin typeface="Calibri" panose="020F0502020204030204" pitchFamily="34" charset="0"/>
                        </a:rPr>
                        <a:t>Ký hiệu</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600" b="1" i="0" u="none" strike="noStrike">
                          <a:solidFill>
                            <a:srgbClr val="000000"/>
                          </a:solidFill>
                          <a:effectLst/>
                          <a:latin typeface="Calibri" panose="020F0502020204030204" pitchFamily="34" charset="0"/>
                        </a:rPr>
                        <a:t>Giải thích từ ngữ</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816119614"/>
                  </a:ext>
                </a:extLst>
              </a:tr>
              <a:tr h="193200">
                <a:tc>
                  <a:txBody>
                    <a:bodyPr/>
                    <a:lstStyle/>
                    <a:p>
                      <a:pPr algn="ctr" fontAlgn="ctr"/>
                      <a:r>
                        <a:rPr lang="vi-VN" sz="1600" b="0" i="0" u="none" strike="noStrike">
                          <a:solidFill>
                            <a:srgbClr val="000000"/>
                          </a:solidFill>
                          <a:effectLst/>
                          <a:latin typeface="Calibri" panose="020F0502020204030204" pitchFamily="34" charset="0"/>
                        </a:rPr>
                        <a:t>NKƯĐ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40/NHN: 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HH áp dụng hạn ngạch thuế quan, trong hạn ngạch thuế suất là 40%, ngoài hạn ngạch thuế suất là 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616070"/>
                  </a:ext>
                </a:extLst>
              </a:tr>
              <a:tr h="193200">
                <a:tc>
                  <a:txBody>
                    <a:bodyPr/>
                    <a:lstStyle/>
                    <a:p>
                      <a:pPr algn="ctr" fontAlgn="ctr"/>
                      <a:r>
                        <a:rPr lang="en-US" sz="1600" b="0" i="0" u="none" strike="noStrike">
                          <a:solidFill>
                            <a:srgbClr val="000000"/>
                          </a:solidFill>
                          <a:effectLst/>
                          <a:latin typeface="Calibri" panose="020F0502020204030204" pitchFamily="34" charset="0"/>
                        </a:rPr>
                        <a:t>VAT</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5</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Thuế suất thuế GTGT là 5%</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1653417"/>
                  </a:ext>
                </a:extLst>
              </a:tr>
              <a:tr h="193200">
                <a:tc>
                  <a:txBody>
                    <a:bodyPr/>
                    <a:lstStyle/>
                    <a:p>
                      <a:pPr algn="ctr" fontAlgn="ctr"/>
                      <a:r>
                        <a:rPr lang="en-US" sz="1600" b="0" i="0" u="none" strike="noStrike">
                          <a:solidFill>
                            <a:srgbClr val="000000"/>
                          </a:solidFill>
                          <a:effectLst/>
                          <a:latin typeface="Calibri" panose="020F0502020204030204" pitchFamily="34" charset="0"/>
                        </a:rPr>
                        <a:t>VAT</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10</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Thuế suất thuế GTGT là 10%</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5613406"/>
                  </a:ext>
                </a:extLst>
              </a:tr>
              <a:tr h="310110">
                <a:tc>
                  <a:txBody>
                    <a:bodyPr/>
                    <a:lstStyle/>
                    <a:p>
                      <a:pPr algn="ctr" fontAlgn="ctr"/>
                      <a:r>
                        <a:rPr lang="en-US" sz="1600" b="0" i="0" u="none" strike="noStrike">
                          <a:solidFill>
                            <a:srgbClr val="000000"/>
                          </a:solidFill>
                          <a:effectLst/>
                          <a:latin typeface="Calibri" panose="020F0502020204030204" pitchFamily="34" charset="0"/>
                        </a:rPr>
                        <a:t>VAT</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Calibri" panose="020F0502020204030204" pitchFamily="34" charset="0"/>
                        </a:rPr>
                        <a:t>Mặt hàng thuộc đối tượng không chịu thuế GTGT</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7810964"/>
                  </a:ext>
                </a:extLst>
              </a:tr>
              <a:tr h="620219">
                <a:tc>
                  <a:txBody>
                    <a:bodyPr/>
                    <a:lstStyle/>
                    <a:p>
                      <a:pPr algn="ctr" fontAlgn="ctr"/>
                      <a:r>
                        <a:rPr lang="en-US" sz="1600" b="0" i="0" u="none" strike="noStrike">
                          <a:solidFill>
                            <a:srgbClr val="000000"/>
                          </a:solidFill>
                          <a:effectLst/>
                          <a:latin typeface="Calibri" panose="020F0502020204030204" pitchFamily="34" charset="0"/>
                        </a:rPr>
                        <a:t>VAT</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 5</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Calibri" panose="020F0502020204030204" pitchFamily="34" charset="0"/>
                        </a:rPr>
                        <a:t>Mặt hàng là đối tượng không chịu thuế GTGT ở khâu tự sản xuất, đánh bắt bán ra, ở khâu nhập khẩu và áp dụng mức thuế suất thuế GTGT là 5% ở khâu kinh doanh thương mại (Khâu NK không chịu thuế GTGT)</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825999"/>
                  </a:ext>
                </a:extLst>
              </a:tr>
              <a:tr h="567672">
                <a:tc>
                  <a:txBody>
                    <a:bodyPr/>
                    <a:lstStyle/>
                    <a:p>
                      <a:pPr algn="ctr" fontAlgn="ctr"/>
                      <a:r>
                        <a:rPr lang="en-US" sz="1600" b="0" i="0" u="none" strike="noStrike">
                          <a:solidFill>
                            <a:srgbClr val="000000"/>
                          </a:solidFill>
                          <a:effectLst/>
                          <a:latin typeface="Calibri" panose="020F0502020204030204" pitchFamily="34" charset="0"/>
                        </a:rPr>
                        <a:t>VAT</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 10</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Calibri" panose="020F0502020204030204" pitchFamily="34" charset="0"/>
                        </a:rPr>
                        <a:t>Mặt hàng là vàng nhập khẩu dạng thỏi, miếng chưa được chế tác thành sản phẩm mỹ nghệ, đồ trang sức hay sản phẩm khác (nhóm 71.08) thuộc đối tượng không chịu thuế GTGT ở khâu nhập khẩu nhưng phải chịu thuế GTGT ở khâu sản xuất, gia công hay kinh doanh thương mại với mức thuế suất thuế GTGT là 10%.</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0727655"/>
                  </a:ext>
                </a:extLst>
              </a:tr>
              <a:tr h="193200">
                <a:tc>
                  <a:txBody>
                    <a:bodyPr/>
                    <a:lstStyle/>
                    <a:p>
                      <a:pPr algn="ctr" fontAlgn="ctr"/>
                      <a:r>
                        <a:rPr lang="en-US" sz="1600" b="0" i="0" u="none" strike="noStrike">
                          <a:solidFill>
                            <a:srgbClr val="000000"/>
                          </a:solidFill>
                          <a:effectLst/>
                          <a:latin typeface="Calibri" panose="020F0502020204030204" pitchFamily="34" charset="0"/>
                        </a:rPr>
                        <a:t>VAT</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Mặt hàng không chịu thuế GTGT</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1742241"/>
                  </a:ext>
                </a:extLst>
              </a:tr>
              <a:tr h="310110">
                <a:tc>
                  <a:txBody>
                    <a:bodyPr/>
                    <a:lstStyle/>
                    <a:p>
                      <a:pPr algn="ctr" fontAlgn="ctr"/>
                      <a:r>
                        <a:rPr lang="en-US" sz="1600" b="0" i="0" u="none" strike="noStrike">
                          <a:solidFill>
                            <a:srgbClr val="000000"/>
                          </a:solidFill>
                          <a:effectLst/>
                          <a:latin typeface="Calibri" panose="020F0502020204030204" pitchFamily="34" charset="0"/>
                        </a:rPr>
                        <a:t>UĐĐB</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15</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Thuế suất là 15%</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9781768"/>
                  </a:ext>
                </a:extLst>
              </a:tr>
              <a:tr h="380436">
                <a:tc>
                  <a:txBody>
                    <a:bodyPr/>
                    <a:lstStyle/>
                    <a:p>
                      <a:pPr algn="ctr" fontAlgn="ctr"/>
                      <a:r>
                        <a:rPr lang="en-US" sz="1600" b="0" i="0" u="none" strike="noStrike">
                          <a:solidFill>
                            <a:srgbClr val="000000"/>
                          </a:solidFill>
                          <a:effectLst/>
                          <a:latin typeface="Calibri" panose="020F0502020204030204" pitchFamily="34" charset="0"/>
                        </a:rPr>
                        <a:t>UĐĐB</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0 (-PH, MY)</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Calibri" panose="020F0502020204030204" pitchFamily="34" charset="0"/>
                        </a:rPr>
                        <a:t>Thuế suất là 0% trừ các nước trong ngoặc không được áp dụng thuế suất ƯĐĐB</a:t>
                      </a:r>
                      <a:br>
                        <a:rPr lang="vi-VN" sz="1600" b="0" i="0" u="none" strike="noStrike">
                          <a:solidFill>
                            <a:srgbClr val="000000"/>
                          </a:solidFill>
                          <a:effectLst/>
                          <a:latin typeface="Calibri" panose="020F0502020204030204" pitchFamily="34" charset="0"/>
                        </a:rPr>
                      </a:br>
                      <a:r>
                        <a:rPr lang="vi-VN" sz="1600" b="0" i="0" u="none" strike="noStrike">
                          <a:solidFill>
                            <a:srgbClr val="000000"/>
                          </a:solidFill>
                          <a:effectLst/>
                          <a:latin typeface="Calibri" panose="020F0502020204030204" pitchFamily="34" charset="0"/>
                        </a:rPr>
                        <a:t>(Trong VD:  hàng hóa từ Philipin và Malaysia không được hưởng thuế suất thuế NK ƯĐĐB 0%)</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1816015"/>
                  </a:ext>
                </a:extLst>
              </a:tr>
              <a:tr h="465165">
                <a:tc>
                  <a:txBody>
                    <a:bodyPr/>
                    <a:lstStyle/>
                    <a:p>
                      <a:pPr algn="ctr" fontAlgn="ctr"/>
                      <a:r>
                        <a:rPr lang="en-US" sz="1600" b="0" i="0" u="none" strike="noStrike">
                          <a:solidFill>
                            <a:srgbClr val="000000"/>
                          </a:solidFill>
                          <a:effectLst/>
                          <a:latin typeface="Calibri" panose="020F0502020204030204" pitchFamily="34" charset="0"/>
                        </a:rPr>
                        <a:t>UĐĐB</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Calibri" panose="020F0502020204030204" pitchFamily="34" charset="0"/>
                        </a:rPr>
                        <a:t>Hàng hóa nhập khẩu không được hưởng thuế suất ƯĐĐB tại thời điểm tương ứng</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4757108"/>
                  </a:ext>
                </a:extLst>
              </a:tr>
              <a:tr h="567672">
                <a:tc>
                  <a:txBody>
                    <a:bodyPr/>
                    <a:lstStyle/>
                    <a:p>
                      <a:pPr algn="ctr" fontAlgn="ctr"/>
                      <a:r>
                        <a:rPr lang="en-US" sz="1600" b="0" i="0" u="none" strike="noStrike">
                          <a:solidFill>
                            <a:srgbClr val="000000"/>
                          </a:solidFill>
                          <a:effectLst/>
                          <a:latin typeface="Calibri" panose="020F0502020204030204" pitchFamily="34" charset="0"/>
                        </a:rPr>
                        <a:t>UĐĐB</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0/5</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Calibri" panose="020F0502020204030204" pitchFamily="34" charset="0"/>
                        </a:rPr>
                        <a:t>Biểu thuế nhập khẩu ưu đãi đặc biệt được chi tiết theo mã 10 số (khi thuế suất có ký tự gạch chéo), trong khi danh mục hàng hóa XNK chỉ chi tiết đến mã 8 số. Để áp đúng thuế suất cần mở Biểu thuế ưu đãi đặc biệt tương ứng để tra cứu </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0540626"/>
                  </a:ext>
                </a:extLst>
              </a:tr>
            </a:tbl>
          </a:graphicData>
        </a:graphic>
      </p:graphicFrame>
    </p:spTree>
    <p:extLst>
      <p:ext uri="{BB962C8B-B14F-4D97-AF65-F5344CB8AC3E}">
        <p14:creationId xmlns:p14="http://schemas.microsoft.com/office/powerpoint/2010/main" val="106720588"/>
      </p:ext>
    </p:extLst>
  </p:cSld>
  <p:clrMapOvr>
    <a:masterClrMapping/>
  </p:clrMapOvr>
  <p:transition spd="med">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85800" y="688187"/>
            <a:ext cx="10725057" cy="5786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auto">
              <a:lnSpc>
                <a:spcPts val="4000"/>
              </a:lnSpc>
              <a:spcBef>
                <a:spcPts val="0"/>
              </a:spcBef>
              <a:spcAft>
                <a:spcPts val="0"/>
              </a:spcAft>
              <a:defRPr/>
            </a:pPr>
            <a:r>
              <a:rPr lang="en-US" sz="3000" b="1">
                <a:solidFill>
                  <a:srgbClr val="960000"/>
                </a:solidFill>
                <a:latin typeface="Times New Roman" panose="02020603050405020304" pitchFamily="18" charset="0"/>
                <a:cs typeface="Times New Roman" panose="02020603050405020304" pitchFamily="18" charset="0"/>
              </a:rPr>
              <a:t>GIẢI THÍCH KÝ HIỆU TRONG FILE BIỂU THUẾ</a:t>
            </a:r>
            <a:endParaRPr lang="fr-FR" sz="3000" b="1">
              <a:solidFill>
                <a:srgbClr val="960000"/>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331264" y="266464"/>
            <a:ext cx="3248931" cy="361277"/>
          </a:xfrm>
          <a:prstGeom prst="rect">
            <a:avLst/>
          </a:prstGeom>
        </p:spPr>
      </p:pic>
      <p:graphicFrame>
        <p:nvGraphicFramePr>
          <p:cNvPr id="4" name="Table 3">
            <a:extLst>
              <a:ext uri="{FF2B5EF4-FFF2-40B4-BE49-F238E27FC236}">
                <a16:creationId xmlns:a16="http://schemas.microsoft.com/office/drawing/2014/main" id="{7B2FDE35-BF6A-4EEE-A6CB-0A963CF304F4}"/>
              </a:ext>
            </a:extLst>
          </p:cNvPr>
          <p:cNvGraphicFramePr>
            <a:graphicFrameLocks noGrp="1"/>
          </p:cNvGraphicFramePr>
          <p:nvPr>
            <p:extLst>
              <p:ext uri="{D42A27DB-BD31-4B8C-83A1-F6EECF244321}">
                <p14:modId xmlns:p14="http://schemas.microsoft.com/office/powerpoint/2010/main" val="3278882290"/>
              </p:ext>
            </p:extLst>
          </p:nvPr>
        </p:nvGraphicFramePr>
        <p:xfrm>
          <a:off x="609600" y="1524003"/>
          <a:ext cx="11125199" cy="4328662"/>
        </p:xfrm>
        <a:graphic>
          <a:graphicData uri="http://schemas.openxmlformats.org/drawingml/2006/table">
            <a:tbl>
              <a:tblPr/>
              <a:tblGrid>
                <a:gridCol w="1227608">
                  <a:extLst>
                    <a:ext uri="{9D8B030D-6E8A-4147-A177-3AD203B41FA5}">
                      <a16:colId xmlns:a16="http://schemas.microsoft.com/office/drawing/2014/main" val="3320979136"/>
                    </a:ext>
                  </a:extLst>
                </a:gridCol>
                <a:gridCol w="1210792">
                  <a:extLst>
                    <a:ext uri="{9D8B030D-6E8A-4147-A177-3AD203B41FA5}">
                      <a16:colId xmlns:a16="http://schemas.microsoft.com/office/drawing/2014/main" val="2413124653"/>
                    </a:ext>
                  </a:extLst>
                </a:gridCol>
                <a:gridCol w="8686799">
                  <a:extLst>
                    <a:ext uri="{9D8B030D-6E8A-4147-A177-3AD203B41FA5}">
                      <a16:colId xmlns:a16="http://schemas.microsoft.com/office/drawing/2014/main" val="1241360991"/>
                    </a:ext>
                  </a:extLst>
                </a:gridCol>
              </a:tblGrid>
              <a:tr h="205653">
                <a:tc>
                  <a:txBody>
                    <a:bodyPr/>
                    <a:lstStyle/>
                    <a:p>
                      <a:pPr algn="ctr" fontAlgn="ctr"/>
                      <a:r>
                        <a:rPr lang="en-US" sz="1600" b="1" i="0" u="none" strike="noStrike">
                          <a:solidFill>
                            <a:srgbClr val="000000"/>
                          </a:solidFill>
                          <a:effectLst/>
                          <a:latin typeface="Calibri" panose="020F0502020204030204" pitchFamily="34" charset="0"/>
                        </a:rPr>
                        <a:t>Tên sắc thuế</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600" b="1" i="0" u="none" strike="noStrike">
                          <a:solidFill>
                            <a:srgbClr val="000000"/>
                          </a:solidFill>
                          <a:effectLst/>
                          <a:latin typeface="Calibri" panose="020F0502020204030204" pitchFamily="34" charset="0"/>
                        </a:rPr>
                        <a:t>Ký hiệu</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600" b="1" i="0" u="none" strike="noStrike">
                          <a:solidFill>
                            <a:srgbClr val="000000"/>
                          </a:solidFill>
                          <a:effectLst/>
                          <a:latin typeface="Calibri" panose="020F0502020204030204" pitchFamily="34" charset="0"/>
                        </a:rPr>
                        <a:t>Giải thích từ ngữ</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816119614"/>
                  </a:ext>
                </a:extLst>
              </a:tr>
              <a:tr h="397109">
                <a:tc>
                  <a:txBody>
                    <a:bodyPr/>
                    <a:lstStyle/>
                    <a:p>
                      <a:pPr algn="ctr" fontAlgn="ctr"/>
                      <a:r>
                        <a:rPr lang="en-US" sz="1600" b="0" i="0" u="none" strike="noStrike">
                          <a:solidFill>
                            <a:srgbClr val="000000"/>
                          </a:solidFill>
                          <a:effectLst/>
                          <a:latin typeface="Calibri" panose="020F0502020204030204" pitchFamily="34" charset="0"/>
                        </a:rPr>
                        <a:t>UĐĐB</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0 (GIC)</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Hàng hóa sản xuất tại Khu công nghiệp Khai Thành thuộc lãnh thổ Bắc Triều Tiên áp dụng thuế suất AKFTA/VKFTA </a:t>
                      </a:r>
                    </a:p>
                  </a:txBody>
                  <a:tcPr marL="7767" marR="7767" marT="7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616070"/>
                  </a:ext>
                </a:extLst>
              </a:tr>
              <a:tr h="1004308">
                <a:tc>
                  <a:txBody>
                    <a:bodyPr/>
                    <a:lstStyle/>
                    <a:p>
                      <a:pPr algn="ctr" fontAlgn="ctr"/>
                      <a:r>
                        <a:rPr lang="en-US" sz="1600" b="0" i="0" u="none" strike="noStrike">
                          <a:solidFill>
                            <a:srgbClr val="000000"/>
                          </a:solidFill>
                          <a:effectLst/>
                          <a:latin typeface="Calibri" panose="020F0502020204030204" pitchFamily="34" charset="0"/>
                        </a:rPr>
                        <a:t>VN-EAEU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Calibri" panose="020F0502020204030204" pitchFamily="34" charset="0"/>
                        </a:rPr>
                        <a:t>Hàng hóa nhập khẩu theo hạn ngạch thuế quan từ Liên minh Kinh tế Á - Âu và các nước thành viên với thuế suất trong hạn ngạch được chi tiết tại Danh mục hàng hóa áp dụng thuế suất thuế nhập khẩu trong hạn ngạch của Việt Nam để thực hiện Hiệp định VN-EAEU FTA giai đoạn 2018 - 2022; lượng hạn ngạch để thực hiện Hiệp định VN-EAEU FTA do Bộ Công Thương công bố và mức thuế suất thuế nhập khẩu ngoài hạn ngạch áp dụng theo quy định của Chính phủ tại thời điểm nhập khẩu.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1653417"/>
                  </a:ext>
                </a:extLst>
              </a:tr>
              <a:tr h="605699">
                <a:tc>
                  <a:txBody>
                    <a:bodyPr/>
                    <a:lstStyle/>
                    <a:p>
                      <a:pPr algn="ctr" fontAlgn="ctr"/>
                      <a:r>
                        <a:rPr lang="en-US" sz="1600" b="0" i="0" u="none" strike="noStrike">
                          <a:solidFill>
                            <a:srgbClr val="000000"/>
                          </a:solidFill>
                          <a:effectLst/>
                          <a:latin typeface="Calibri" panose="020F0502020204030204" pitchFamily="34" charset="0"/>
                        </a:rPr>
                        <a:t>CPTPP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M: 10,3; #: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Calibri" panose="020F0502020204030204" pitchFamily="34" charset="0"/>
                        </a:rPr>
                        <a:t>M là viết tắt của Mehico, # là viết tắt của các nước còn lại tham gia hiệp định CPTPP.</a:t>
                      </a:r>
                      <a:br>
                        <a:rPr lang="vi-VN" sz="1600" b="0" i="0" u="none" strike="noStrike">
                          <a:solidFill>
                            <a:srgbClr val="000000"/>
                          </a:solidFill>
                          <a:effectLst/>
                          <a:latin typeface="Calibri" panose="020F0502020204030204" pitchFamily="34" charset="0"/>
                        </a:rPr>
                      </a:br>
                      <a:r>
                        <a:rPr lang="vi-VN" sz="1600" b="0" i="0" u="none" strike="noStrike">
                          <a:solidFill>
                            <a:srgbClr val="000000"/>
                          </a:solidFill>
                          <a:effectLst/>
                          <a:latin typeface="Calibri" panose="020F0502020204030204" pitchFamily="34" charset="0"/>
                        </a:rPr>
                        <a:t>Ở đây, thuế NK từ Mehico là 10,3%, thuế NK từ các nước khác tham gia Hiệp định là 0% (Tương tự với biểu thuế XK ưu đãi CPTPP)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5613406"/>
                  </a:ext>
                </a:extLst>
              </a:tr>
              <a:tr h="406395">
                <a:tc>
                  <a:txBody>
                    <a:bodyPr/>
                    <a:lstStyle/>
                    <a:p>
                      <a:pPr algn="ctr" fontAlgn="ctr"/>
                      <a:r>
                        <a:rPr lang="en-US" sz="1600" b="0" i="0" u="none" strike="noStrike">
                          <a:solidFill>
                            <a:srgbClr val="000000"/>
                          </a:solidFill>
                          <a:effectLst/>
                          <a:latin typeface="Calibri" panose="020F0502020204030204" pitchFamily="34" charset="0"/>
                        </a:rPr>
                        <a:t>CPTPP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TRQ1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Calibri" panose="020F0502020204030204" pitchFamily="34" charset="0"/>
                        </a:rPr>
                        <a:t>Các mặt hàng áp dụng hạn ngạch thuế quan theo lượng hạn ngạch thuế quan hàng năm theo quy định của Bộ Công Thương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7810964"/>
                  </a:ext>
                </a:extLst>
              </a:tr>
              <a:tr h="585787">
                <a:tc>
                  <a:txBody>
                    <a:bodyPr/>
                    <a:lstStyle/>
                    <a:p>
                      <a:pPr algn="ctr" fontAlgn="ctr"/>
                      <a:r>
                        <a:rPr lang="en-US" sz="1600" b="0" i="0" u="none" strike="noStrike">
                          <a:solidFill>
                            <a:srgbClr val="000000"/>
                          </a:solidFill>
                          <a:effectLst/>
                          <a:latin typeface="Calibri" panose="020F0502020204030204" pitchFamily="34" charset="0"/>
                        </a:rPr>
                        <a:t>CPTPP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TRQ2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Calibri" panose="020F0502020204030204" pitchFamily="34" charset="0"/>
                        </a:rPr>
                        <a:t>Các mặt hàng áp dụng hạn ngạch thuế quan theo lượng hạn ngạch thuế quan thực hiện Hiệp định CPTPP theo quy định của Bộ Công Thương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825999"/>
                  </a:ext>
                </a:extLst>
              </a:tr>
              <a:tr h="528846">
                <a:tc>
                  <a:txBody>
                    <a:bodyPr/>
                    <a:lstStyle/>
                    <a:p>
                      <a:pPr algn="ctr" fontAlgn="ctr"/>
                      <a:r>
                        <a:rPr lang="en-US" sz="1600" b="0" i="0" u="none" strike="noStrike">
                          <a:solidFill>
                            <a:srgbClr val="000000"/>
                          </a:solidFill>
                          <a:effectLst/>
                          <a:latin typeface="Calibri" panose="020F0502020204030204" pitchFamily="34" charset="0"/>
                        </a:rPr>
                        <a:t>XK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600" b="0" i="0" u="none" strike="noStrike">
                          <a:solidFill>
                            <a:srgbClr val="000000"/>
                          </a:solidFill>
                          <a:effectLst/>
                          <a:latin typeface="Calibri" panose="020F0502020204030204" pitchFamily="34" charset="0"/>
                        </a:rPr>
                        <a:t>Hàng hóa XK được chi tiết đến mã 10 số, phải tra Biểu thuế XK để xem thuế suất tương ứng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2095478"/>
                  </a:ext>
                </a:extLst>
              </a:tr>
            </a:tbl>
          </a:graphicData>
        </a:graphic>
      </p:graphicFrame>
    </p:spTree>
    <p:extLst>
      <p:ext uri="{BB962C8B-B14F-4D97-AF65-F5344CB8AC3E}">
        <p14:creationId xmlns:p14="http://schemas.microsoft.com/office/powerpoint/2010/main" val="2290648324"/>
      </p:ext>
    </p:extLst>
  </p:cSld>
  <p:clrMapOvr>
    <a:masterClrMapping/>
  </p:clrMapOvr>
  <p:transition spd="med">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019267" y="688187"/>
            <a:ext cx="10391590" cy="5786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lnSpc>
                <a:spcPts val="4000"/>
              </a:lnSpc>
              <a:spcBef>
                <a:spcPts val="0"/>
              </a:spcBef>
              <a:spcAft>
                <a:spcPts val="0"/>
              </a:spcAft>
              <a:defRPr/>
            </a:pPr>
            <a:r>
              <a:rPr lang="en-US" sz="3000" b="1">
                <a:solidFill>
                  <a:srgbClr val="960000"/>
                </a:solidFill>
                <a:cs typeface="Arial" pitchFamily="34" charset="0"/>
              </a:rPr>
              <a:t>CÁC LOẠI THUẾ ĐỐI VỚI HÀNG HÓA NHẬP KHẨU</a:t>
            </a:r>
            <a:endParaRPr lang="fr-FR" sz="3000">
              <a:solidFill>
                <a:srgbClr val="960000"/>
              </a:solidFill>
              <a:cs typeface="Arial" pitchFamily="34" charset="0"/>
            </a:endParaRPr>
          </a:p>
        </p:txBody>
      </p:sp>
      <p:pic>
        <p:nvPicPr>
          <p:cNvPr id="21" name="Picture 20"/>
          <p:cNvPicPr>
            <a:picLocks noChangeAspect="1"/>
          </p:cNvPicPr>
          <p:nvPr/>
        </p:nvPicPr>
        <p:blipFill>
          <a:blip r:embed="rId2"/>
          <a:stretch>
            <a:fillRect/>
          </a:stretch>
        </p:blipFill>
        <p:spPr>
          <a:xfrm>
            <a:off x="331264" y="266464"/>
            <a:ext cx="3248931" cy="361277"/>
          </a:xfrm>
          <a:prstGeom prst="rect">
            <a:avLst/>
          </a:prstGeom>
        </p:spPr>
      </p:pic>
      <p:sp>
        <p:nvSpPr>
          <p:cNvPr id="38" name="AutoShape 7">
            <a:extLst>
              <a:ext uri="{FF2B5EF4-FFF2-40B4-BE49-F238E27FC236}">
                <a16:creationId xmlns:a16="http://schemas.microsoft.com/office/drawing/2014/main" id="{1B1B862F-2E86-40A3-885D-99049813F061}"/>
              </a:ext>
            </a:extLst>
          </p:cNvPr>
          <p:cNvSpPr>
            <a:spLocks noChangeArrowheads="1"/>
          </p:cNvSpPr>
          <p:nvPr/>
        </p:nvSpPr>
        <p:spPr bwMode="auto">
          <a:xfrm>
            <a:off x="4247521" y="2571555"/>
            <a:ext cx="7055001" cy="811212"/>
          </a:xfrm>
          <a:prstGeom prst="roundRect">
            <a:avLst>
              <a:gd name="adj" fmla="val 16667"/>
            </a:avLst>
          </a:prstGeom>
          <a:gradFill rotWithShape="1">
            <a:gsLst>
              <a:gs pos="0">
                <a:schemeClr val="bg1"/>
              </a:gs>
              <a:gs pos="50000">
                <a:srgbClr val="EAEAEA"/>
              </a:gs>
              <a:gs pos="100000">
                <a:schemeClr val="bg1"/>
              </a:gs>
            </a:gsLst>
            <a:lin ang="2700000" scaled="1"/>
          </a:gradFill>
          <a:ln w="15875">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39" name="AutoShape 8">
            <a:extLst>
              <a:ext uri="{FF2B5EF4-FFF2-40B4-BE49-F238E27FC236}">
                <a16:creationId xmlns:a16="http://schemas.microsoft.com/office/drawing/2014/main" id="{0DCE5487-D1DD-4EDF-8F52-0389F94FFAA4}"/>
              </a:ext>
            </a:extLst>
          </p:cNvPr>
          <p:cNvSpPr>
            <a:spLocks noChangeArrowheads="1"/>
          </p:cNvSpPr>
          <p:nvPr/>
        </p:nvSpPr>
        <p:spPr bwMode="auto">
          <a:xfrm>
            <a:off x="4247521" y="1693667"/>
            <a:ext cx="7055002" cy="812800"/>
          </a:xfrm>
          <a:prstGeom prst="roundRect">
            <a:avLst>
              <a:gd name="adj" fmla="val 16667"/>
            </a:avLst>
          </a:prstGeom>
          <a:gradFill rotWithShape="1">
            <a:gsLst>
              <a:gs pos="0">
                <a:schemeClr val="bg1"/>
              </a:gs>
              <a:gs pos="50000">
                <a:srgbClr val="EAEAEA"/>
              </a:gs>
              <a:gs pos="100000">
                <a:schemeClr val="bg1"/>
              </a:gs>
            </a:gsLst>
            <a:lin ang="2700000" scaled="1"/>
          </a:gradFill>
          <a:ln w="15875">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42" name="AutoShape 14">
            <a:extLst>
              <a:ext uri="{FF2B5EF4-FFF2-40B4-BE49-F238E27FC236}">
                <a16:creationId xmlns:a16="http://schemas.microsoft.com/office/drawing/2014/main" id="{15748799-F7DC-4C05-9C0D-4ABBA45B5337}"/>
              </a:ext>
            </a:extLst>
          </p:cNvPr>
          <p:cNvSpPr>
            <a:spLocks noChangeArrowheads="1"/>
          </p:cNvSpPr>
          <p:nvPr/>
        </p:nvSpPr>
        <p:spPr bwMode="gray">
          <a:xfrm>
            <a:off x="815590" y="1833367"/>
            <a:ext cx="3912944" cy="523875"/>
          </a:xfrm>
          <a:prstGeom prst="homePlate">
            <a:avLst>
              <a:gd name="adj" fmla="val 4312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43" name="Text Box 18">
            <a:extLst>
              <a:ext uri="{FF2B5EF4-FFF2-40B4-BE49-F238E27FC236}">
                <a16:creationId xmlns:a16="http://schemas.microsoft.com/office/drawing/2014/main" id="{ECF67C26-9FC6-4095-9659-7A13BC54E381}"/>
              </a:ext>
            </a:extLst>
          </p:cNvPr>
          <p:cNvSpPr txBox="1">
            <a:spLocks noChangeArrowheads="1"/>
          </p:cNvSpPr>
          <p:nvPr/>
        </p:nvSpPr>
        <p:spPr bwMode="gray">
          <a:xfrm>
            <a:off x="948296" y="1927030"/>
            <a:ext cx="375642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50000"/>
              </a:spcBef>
            </a:pPr>
            <a:r>
              <a:rPr lang="en-US" altLang="en-US" sz="1600" b="1">
                <a:solidFill>
                  <a:srgbClr val="F8F8F8"/>
                </a:solidFill>
                <a:cs typeface="Arial" panose="020B0604020202020204" pitchFamily="34" charset="0"/>
              </a:rPr>
              <a:t>1. </a:t>
            </a:r>
            <a:r>
              <a:rPr lang="en-US" altLang="en-US" sz="1600" b="1" err="1">
                <a:solidFill>
                  <a:srgbClr val="F8F8F8"/>
                </a:solidFill>
                <a:cs typeface="Arial" panose="020B0604020202020204" pitchFamily="34" charset="0"/>
              </a:rPr>
              <a:t>THUẾ</a:t>
            </a:r>
            <a:r>
              <a:rPr lang="en-US" altLang="en-US" sz="1600" b="1">
                <a:solidFill>
                  <a:srgbClr val="F8F8F8"/>
                </a:solidFill>
                <a:cs typeface="Arial" panose="020B0604020202020204" pitchFamily="34" charset="0"/>
              </a:rPr>
              <a:t> </a:t>
            </a:r>
            <a:r>
              <a:rPr lang="en-US" altLang="en-US" sz="1600" b="1" err="1">
                <a:solidFill>
                  <a:srgbClr val="F8F8F8"/>
                </a:solidFill>
                <a:cs typeface="Arial" panose="020B0604020202020204" pitchFamily="34" charset="0"/>
              </a:rPr>
              <a:t>NHẬP</a:t>
            </a:r>
            <a:r>
              <a:rPr lang="en-US" altLang="en-US" sz="1600" b="1">
                <a:solidFill>
                  <a:srgbClr val="F8F8F8"/>
                </a:solidFill>
                <a:cs typeface="Arial" panose="020B0604020202020204" pitchFamily="34" charset="0"/>
              </a:rPr>
              <a:t> </a:t>
            </a:r>
            <a:r>
              <a:rPr lang="en-US" altLang="en-US" sz="1600" b="1" err="1">
                <a:solidFill>
                  <a:srgbClr val="F8F8F8"/>
                </a:solidFill>
                <a:cs typeface="Arial" panose="020B0604020202020204" pitchFamily="34" charset="0"/>
              </a:rPr>
              <a:t>KHẨU</a:t>
            </a:r>
            <a:endParaRPr lang="en-US" altLang="en-US" sz="1600" b="1">
              <a:solidFill>
                <a:srgbClr val="F8F8F8"/>
              </a:solidFill>
              <a:cs typeface="Arial" panose="020B0604020202020204" pitchFamily="34" charset="0"/>
            </a:endParaRPr>
          </a:p>
        </p:txBody>
      </p:sp>
      <p:sp>
        <p:nvSpPr>
          <p:cNvPr id="44" name="AutoShape 16">
            <a:extLst>
              <a:ext uri="{FF2B5EF4-FFF2-40B4-BE49-F238E27FC236}">
                <a16:creationId xmlns:a16="http://schemas.microsoft.com/office/drawing/2014/main" id="{8EF6E70B-6F66-431B-8A4C-8FBC98209BA4}"/>
              </a:ext>
            </a:extLst>
          </p:cNvPr>
          <p:cNvSpPr>
            <a:spLocks noChangeArrowheads="1"/>
          </p:cNvSpPr>
          <p:nvPr/>
        </p:nvSpPr>
        <p:spPr bwMode="ltGray">
          <a:xfrm>
            <a:off x="815590" y="2711255"/>
            <a:ext cx="3912944" cy="522287"/>
          </a:xfrm>
          <a:prstGeom prst="homePlate">
            <a:avLst>
              <a:gd name="adj" fmla="val 43260"/>
            </a:avLst>
          </a:prstGeom>
          <a:gradFill rotWithShape="1">
            <a:gsLst>
              <a:gs pos="0">
                <a:schemeClr val="accent1"/>
              </a:gs>
              <a:gs pos="100000">
                <a:schemeClr val="accent1">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45" name="Text Box 18">
            <a:extLst>
              <a:ext uri="{FF2B5EF4-FFF2-40B4-BE49-F238E27FC236}">
                <a16:creationId xmlns:a16="http://schemas.microsoft.com/office/drawing/2014/main" id="{1BFD430C-11DB-405C-AB0C-0AABB0961769}"/>
              </a:ext>
            </a:extLst>
          </p:cNvPr>
          <p:cNvSpPr txBox="1">
            <a:spLocks noChangeArrowheads="1"/>
          </p:cNvSpPr>
          <p:nvPr/>
        </p:nvSpPr>
        <p:spPr bwMode="black">
          <a:xfrm>
            <a:off x="948296" y="2804917"/>
            <a:ext cx="3756426"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50000"/>
              </a:spcBef>
            </a:pPr>
            <a:r>
              <a:rPr lang="en-US" altLang="en-US" b="1">
                <a:solidFill>
                  <a:srgbClr val="F8F8F8"/>
                </a:solidFill>
                <a:cs typeface="Arial" panose="020B0604020202020204" pitchFamily="34" charset="0"/>
              </a:rPr>
              <a:t>2. </a:t>
            </a:r>
            <a:r>
              <a:rPr lang="en-US" altLang="en-US" b="1" err="1">
                <a:solidFill>
                  <a:srgbClr val="F8F8F8"/>
                </a:solidFill>
                <a:cs typeface="Arial" panose="020B0604020202020204" pitchFamily="34" charset="0"/>
              </a:rPr>
              <a:t>THUẾ</a:t>
            </a:r>
            <a:r>
              <a:rPr lang="en-US" altLang="en-US" b="1">
                <a:solidFill>
                  <a:srgbClr val="F8F8F8"/>
                </a:solidFill>
                <a:cs typeface="Arial" panose="020B0604020202020204" pitchFamily="34" charset="0"/>
              </a:rPr>
              <a:t> </a:t>
            </a:r>
            <a:r>
              <a:rPr lang="en-US" altLang="en-US" b="1" err="1">
                <a:solidFill>
                  <a:srgbClr val="F8F8F8"/>
                </a:solidFill>
                <a:cs typeface="Arial" panose="020B0604020202020204" pitchFamily="34" charset="0"/>
              </a:rPr>
              <a:t>TIÊU</a:t>
            </a:r>
            <a:r>
              <a:rPr lang="en-US" altLang="en-US" b="1">
                <a:solidFill>
                  <a:srgbClr val="F8F8F8"/>
                </a:solidFill>
                <a:cs typeface="Arial" panose="020B0604020202020204" pitchFamily="34" charset="0"/>
              </a:rPr>
              <a:t> </a:t>
            </a:r>
            <a:r>
              <a:rPr lang="en-US" altLang="en-US" b="1" err="1">
                <a:solidFill>
                  <a:srgbClr val="F8F8F8"/>
                </a:solidFill>
                <a:cs typeface="Arial" panose="020B0604020202020204" pitchFamily="34" charset="0"/>
              </a:rPr>
              <a:t>THỤ</a:t>
            </a:r>
            <a:r>
              <a:rPr lang="en-US" altLang="en-US" b="1">
                <a:solidFill>
                  <a:srgbClr val="F8F8F8"/>
                </a:solidFill>
                <a:cs typeface="Arial" panose="020B0604020202020204" pitchFamily="34" charset="0"/>
              </a:rPr>
              <a:t> </a:t>
            </a:r>
            <a:r>
              <a:rPr lang="en-US" altLang="en-US" b="1" err="1">
                <a:solidFill>
                  <a:srgbClr val="F8F8F8"/>
                </a:solidFill>
                <a:cs typeface="Arial" panose="020B0604020202020204" pitchFamily="34" charset="0"/>
              </a:rPr>
              <a:t>ĐẶC</a:t>
            </a:r>
            <a:r>
              <a:rPr lang="en-US" altLang="en-US" b="1">
                <a:solidFill>
                  <a:srgbClr val="F8F8F8"/>
                </a:solidFill>
                <a:cs typeface="Arial" panose="020B0604020202020204" pitchFamily="34" charset="0"/>
              </a:rPr>
              <a:t> </a:t>
            </a:r>
            <a:r>
              <a:rPr lang="en-US" altLang="en-US" b="1" err="1">
                <a:solidFill>
                  <a:srgbClr val="F8F8F8"/>
                </a:solidFill>
                <a:cs typeface="Arial" panose="020B0604020202020204" pitchFamily="34" charset="0"/>
              </a:rPr>
              <a:t>BIỆT</a:t>
            </a:r>
            <a:endParaRPr lang="en-US" altLang="en-US" b="1">
              <a:solidFill>
                <a:srgbClr val="F8F8F8"/>
              </a:solidFill>
              <a:cs typeface="Arial" panose="020B0604020202020204" pitchFamily="34" charset="0"/>
            </a:endParaRPr>
          </a:p>
        </p:txBody>
      </p:sp>
      <p:sp>
        <p:nvSpPr>
          <p:cNvPr id="78" name="AutoShape 18">
            <a:extLst>
              <a:ext uri="{FF2B5EF4-FFF2-40B4-BE49-F238E27FC236}">
                <a16:creationId xmlns:a16="http://schemas.microsoft.com/office/drawing/2014/main" id="{50BE073E-4215-4DBA-A4F0-8CE517D8E080}"/>
              </a:ext>
            </a:extLst>
          </p:cNvPr>
          <p:cNvSpPr>
            <a:spLocks noChangeArrowheads="1"/>
          </p:cNvSpPr>
          <p:nvPr/>
        </p:nvSpPr>
        <p:spPr bwMode="auto">
          <a:xfrm>
            <a:off x="4247522" y="4336855"/>
            <a:ext cx="7055000" cy="812800"/>
          </a:xfrm>
          <a:prstGeom prst="roundRect">
            <a:avLst>
              <a:gd name="adj" fmla="val 16667"/>
            </a:avLst>
          </a:prstGeom>
          <a:gradFill rotWithShape="1">
            <a:gsLst>
              <a:gs pos="0">
                <a:schemeClr val="bg1"/>
              </a:gs>
              <a:gs pos="50000">
                <a:srgbClr val="EAEAEA"/>
              </a:gs>
              <a:gs pos="100000">
                <a:schemeClr val="bg1"/>
              </a:gs>
            </a:gsLst>
            <a:lin ang="2700000" scaled="1"/>
          </a:gradFill>
          <a:ln w="15875">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79" name="AutoShape 19">
            <a:extLst>
              <a:ext uri="{FF2B5EF4-FFF2-40B4-BE49-F238E27FC236}">
                <a16:creationId xmlns:a16="http://schemas.microsoft.com/office/drawing/2014/main" id="{7F7A56E4-21F5-4D9B-BA2D-2D616BDE9F00}"/>
              </a:ext>
            </a:extLst>
          </p:cNvPr>
          <p:cNvSpPr>
            <a:spLocks noChangeArrowheads="1"/>
          </p:cNvSpPr>
          <p:nvPr/>
        </p:nvSpPr>
        <p:spPr bwMode="auto">
          <a:xfrm>
            <a:off x="4247522" y="3454205"/>
            <a:ext cx="7055000" cy="812800"/>
          </a:xfrm>
          <a:prstGeom prst="roundRect">
            <a:avLst>
              <a:gd name="adj" fmla="val 16667"/>
            </a:avLst>
          </a:prstGeom>
          <a:gradFill rotWithShape="1">
            <a:gsLst>
              <a:gs pos="0">
                <a:schemeClr val="bg1"/>
              </a:gs>
              <a:gs pos="50000">
                <a:srgbClr val="EAEAEA"/>
              </a:gs>
              <a:gs pos="100000">
                <a:schemeClr val="bg1"/>
              </a:gs>
            </a:gsLst>
            <a:lin ang="2700000" scaled="1"/>
          </a:gradFill>
          <a:ln w="15875">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80" name="AutoShape 20">
            <a:extLst>
              <a:ext uri="{FF2B5EF4-FFF2-40B4-BE49-F238E27FC236}">
                <a16:creationId xmlns:a16="http://schemas.microsoft.com/office/drawing/2014/main" id="{E9E99A0C-07F7-49F8-9AB0-4CAF80314DB1}"/>
              </a:ext>
            </a:extLst>
          </p:cNvPr>
          <p:cNvSpPr>
            <a:spLocks noChangeArrowheads="1"/>
          </p:cNvSpPr>
          <p:nvPr/>
        </p:nvSpPr>
        <p:spPr bwMode="gray">
          <a:xfrm>
            <a:off x="815590" y="3593905"/>
            <a:ext cx="3912944" cy="523875"/>
          </a:xfrm>
          <a:prstGeom prst="homePlate">
            <a:avLst>
              <a:gd name="adj" fmla="val 43129"/>
            </a:avLst>
          </a:prstGeom>
          <a:gradFill rotWithShape="1">
            <a:gsLst>
              <a:gs pos="0">
                <a:schemeClr val="accent2"/>
              </a:gs>
              <a:gs pos="100000">
                <a:schemeClr val="accent2">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81" name="Text Box 18">
            <a:extLst>
              <a:ext uri="{FF2B5EF4-FFF2-40B4-BE49-F238E27FC236}">
                <a16:creationId xmlns:a16="http://schemas.microsoft.com/office/drawing/2014/main" id="{990EBC46-7891-4169-9C8C-FCA00979CB35}"/>
              </a:ext>
            </a:extLst>
          </p:cNvPr>
          <p:cNvSpPr txBox="1">
            <a:spLocks noChangeArrowheads="1"/>
          </p:cNvSpPr>
          <p:nvPr/>
        </p:nvSpPr>
        <p:spPr bwMode="gray">
          <a:xfrm>
            <a:off x="948296" y="3687567"/>
            <a:ext cx="3756426"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50000"/>
              </a:spcBef>
            </a:pPr>
            <a:r>
              <a:rPr lang="en-US" altLang="en-US" b="1">
                <a:solidFill>
                  <a:srgbClr val="F8F8F8"/>
                </a:solidFill>
                <a:cs typeface="Arial" panose="020B0604020202020204" pitchFamily="34" charset="0"/>
              </a:rPr>
              <a:t>3. </a:t>
            </a:r>
            <a:r>
              <a:rPr lang="en-US" altLang="en-US" b="1" err="1">
                <a:solidFill>
                  <a:srgbClr val="F8F8F8"/>
                </a:solidFill>
                <a:cs typeface="Arial" panose="020B0604020202020204" pitchFamily="34" charset="0"/>
              </a:rPr>
              <a:t>THUẾ</a:t>
            </a:r>
            <a:r>
              <a:rPr lang="en-US" altLang="en-US" b="1">
                <a:solidFill>
                  <a:srgbClr val="F8F8F8"/>
                </a:solidFill>
                <a:cs typeface="Arial" panose="020B0604020202020204" pitchFamily="34" charset="0"/>
              </a:rPr>
              <a:t> </a:t>
            </a:r>
            <a:r>
              <a:rPr lang="en-US" altLang="en-US" b="1" err="1">
                <a:solidFill>
                  <a:srgbClr val="F8F8F8"/>
                </a:solidFill>
                <a:cs typeface="Arial" panose="020B0604020202020204" pitchFamily="34" charset="0"/>
              </a:rPr>
              <a:t>BẢO</a:t>
            </a:r>
            <a:r>
              <a:rPr lang="en-US" altLang="en-US" b="1">
                <a:solidFill>
                  <a:srgbClr val="F8F8F8"/>
                </a:solidFill>
                <a:cs typeface="Arial" panose="020B0604020202020204" pitchFamily="34" charset="0"/>
              </a:rPr>
              <a:t> </a:t>
            </a:r>
            <a:r>
              <a:rPr lang="en-US" altLang="en-US" b="1" err="1">
                <a:solidFill>
                  <a:srgbClr val="F8F8F8"/>
                </a:solidFill>
                <a:cs typeface="Arial" panose="020B0604020202020204" pitchFamily="34" charset="0"/>
              </a:rPr>
              <a:t>VỆ</a:t>
            </a:r>
            <a:r>
              <a:rPr lang="en-US" altLang="en-US" b="1">
                <a:solidFill>
                  <a:srgbClr val="F8F8F8"/>
                </a:solidFill>
                <a:cs typeface="Arial" panose="020B0604020202020204" pitchFamily="34" charset="0"/>
              </a:rPr>
              <a:t> </a:t>
            </a:r>
            <a:r>
              <a:rPr lang="en-US" altLang="en-US" b="1" err="1">
                <a:solidFill>
                  <a:srgbClr val="F8F8F8"/>
                </a:solidFill>
                <a:cs typeface="Arial" panose="020B0604020202020204" pitchFamily="34" charset="0"/>
              </a:rPr>
              <a:t>MÔI</a:t>
            </a:r>
            <a:r>
              <a:rPr lang="en-US" altLang="en-US" b="1">
                <a:solidFill>
                  <a:srgbClr val="F8F8F8"/>
                </a:solidFill>
                <a:cs typeface="Arial" panose="020B0604020202020204" pitchFamily="34" charset="0"/>
              </a:rPr>
              <a:t> TR</a:t>
            </a:r>
            <a:r>
              <a:rPr lang="vi-VN" altLang="en-US" b="1">
                <a:solidFill>
                  <a:srgbClr val="F8F8F8"/>
                </a:solidFill>
                <a:cs typeface="Arial" panose="020B0604020202020204" pitchFamily="34" charset="0"/>
              </a:rPr>
              <a:t>Ư</a:t>
            </a:r>
            <a:r>
              <a:rPr lang="en-US" altLang="en-US" b="1" err="1">
                <a:solidFill>
                  <a:srgbClr val="F8F8F8"/>
                </a:solidFill>
                <a:cs typeface="Arial" panose="020B0604020202020204" pitchFamily="34" charset="0"/>
              </a:rPr>
              <a:t>ỜNG</a:t>
            </a:r>
            <a:endParaRPr lang="en-US" altLang="en-US" b="1">
              <a:solidFill>
                <a:srgbClr val="F8F8F8"/>
              </a:solidFill>
              <a:cs typeface="Arial" panose="020B0604020202020204" pitchFamily="34" charset="0"/>
            </a:endParaRPr>
          </a:p>
        </p:txBody>
      </p:sp>
      <p:sp>
        <p:nvSpPr>
          <p:cNvPr id="82" name="AutoShape 22">
            <a:extLst>
              <a:ext uri="{FF2B5EF4-FFF2-40B4-BE49-F238E27FC236}">
                <a16:creationId xmlns:a16="http://schemas.microsoft.com/office/drawing/2014/main" id="{110DB1BF-B26B-44B7-BB36-BFBAD01816F4}"/>
              </a:ext>
            </a:extLst>
          </p:cNvPr>
          <p:cNvSpPr>
            <a:spLocks noChangeArrowheads="1"/>
          </p:cNvSpPr>
          <p:nvPr/>
        </p:nvSpPr>
        <p:spPr bwMode="ltGray">
          <a:xfrm>
            <a:off x="815590" y="4476555"/>
            <a:ext cx="3912944" cy="522287"/>
          </a:xfrm>
          <a:prstGeom prst="homePlate">
            <a:avLst>
              <a:gd name="adj" fmla="val 43260"/>
            </a:avLst>
          </a:prstGeom>
          <a:gradFill rotWithShape="1">
            <a:gsLst>
              <a:gs pos="0">
                <a:schemeClr val="hlink"/>
              </a:gs>
              <a:gs pos="100000">
                <a:schemeClr va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83" name="Text Box 18">
            <a:extLst>
              <a:ext uri="{FF2B5EF4-FFF2-40B4-BE49-F238E27FC236}">
                <a16:creationId xmlns:a16="http://schemas.microsoft.com/office/drawing/2014/main" id="{F8094CDB-D3AB-4323-AB2E-7B51B074FB09}"/>
              </a:ext>
            </a:extLst>
          </p:cNvPr>
          <p:cNvSpPr txBox="1">
            <a:spLocks noChangeArrowheads="1"/>
          </p:cNvSpPr>
          <p:nvPr/>
        </p:nvSpPr>
        <p:spPr bwMode="black">
          <a:xfrm>
            <a:off x="948296" y="4570217"/>
            <a:ext cx="3756426"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50000"/>
              </a:spcBef>
            </a:pPr>
            <a:r>
              <a:rPr lang="en-US" altLang="en-US" b="1">
                <a:solidFill>
                  <a:srgbClr val="F8F8F8"/>
                </a:solidFill>
                <a:cs typeface="Arial" panose="020B0604020202020204" pitchFamily="34" charset="0"/>
              </a:rPr>
              <a:t>4. </a:t>
            </a:r>
            <a:r>
              <a:rPr lang="en-US" altLang="en-US" b="1" err="1">
                <a:solidFill>
                  <a:srgbClr val="F8F8F8"/>
                </a:solidFill>
                <a:cs typeface="Arial" panose="020B0604020202020204" pitchFamily="34" charset="0"/>
              </a:rPr>
              <a:t>THUẾ</a:t>
            </a:r>
            <a:r>
              <a:rPr lang="en-US" altLang="en-US" b="1">
                <a:solidFill>
                  <a:srgbClr val="F8F8F8"/>
                </a:solidFill>
                <a:cs typeface="Arial" panose="020B0604020202020204" pitchFamily="34" charset="0"/>
              </a:rPr>
              <a:t> </a:t>
            </a:r>
            <a:r>
              <a:rPr lang="en-US" altLang="en-US" b="1" err="1">
                <a:solidFill>
                  <a:srgbClr val="F8F8F8"/>
                </a:solidFill>
                <a:cs typeface="Arial" panose="020B0604020202020204" pitchFamily="34" charset="0"/>
              </a:rPr>
              <a:t>GIÁ</a:t>
            </a:r>
            <a:r>
              <a:rPr lang="en-US" altLang="en-US" b="1">
                <a:solidFill>
                  <a:srgbClr val="F8F8F8"/>
                </a:solidFill>
                <a:cs typeface="Arial" panose="020B0604020202020204" pitchFamily="34" charset="0"/>
              </a:rPr>
              <a:t> </a:t>
            </a:r>
            <a:r>
              <a:rPr lang="en-US" altLang="en-US" b="1" err="1">
                <a:solidFill>
                  <a:srgbClr val="F8F8F8"/>
                </a:solidFill>
                <a:cs typeface="Arial" panose="020B0604020202020204" pitchFamily="34" charset="0"/>
              </a:rPr>
              <a:t>TRỊ</a:t>
            </a:r>
            <a:r>
              <a:rPr lang="en-US" altLang="en-US" b="1">
                <a:solidFill>
                  <a:srgbClr val="F8F8F8"/>
                </a:solidFill>
                <a:cs typeface="Arial" panose="020B0604020202020204" pitchFamily="34" charset="0"/>
              </a:rPr>
              <a:t> GIA </a:t>
            </a:r>
            <a:r>
              <a:rPr lang="en-US" altLang="en-US" b="1" err="1">
                <a:solidFill>
                  <a:srgbClr val="F8F8F8"/>
                </a:solidFill>
                <a:cs typeface="Arial" panose="020B0604020202020204" pitchFamily="34" charset="0"/>
              </a:rPr>
              <a:t>TĂNG</a:t>
            </a:r>
            <a:endParaRPr lang="en-US" altLang="en-US" b="1">
              <a:solidFill>
                <a:srgbClr val="F8F8F8"/>
              </a:solidFill>
              <a:cs typeface="Arial" panose="020B0604020202020204" pitchFamily="34" charset="0"/>
            </a:endParaRPr>
          </a:p>
        </p:txBody>
      </p:sp>
      <p:sp>
        <p:nvSpPr>
          <p:cNvPr id="84" name="Text Box 24">
            <a:extLst>
              <a:ext uri="{FF2B5EF4-FFF2-40B4-BE49-F238E27FC236}">
                <a16:creationId xmlns:a16="http://schemas.microsoft.com/office/drawing/2014/main" id="{A7E45121-EA9A-4835-A567-9DAF1ECDEDB6}"/>
              </a:ext>
            </a:extLst>
          </p:cNvPr>
          <p:cNvSpPr txBox="1">
            <a:spLocks noChangeArrowheads="1"/>
          </p:cNvSpPr>
          <p:nvPr/>
        </p:nvSpPr>
        <p:spPr bwMode="gray">
          <a:xfrm>
            <a:off x="4704722" y="1846067"/>
            <a:ext cx="6597800" cy="68647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ct val="70000"/>
              </a:lnSpc>
              <a:spcBef>
                <a:spcPct val="50000"/>
              </a:spcBef>
            </a:pPr>
            <a:r>
              <a:rPr lang="en-US" altLang="en-US" b="1">
                <a:solidFill>
                  <a:srgbClr val="960000"/>
                </a:solidFill>
                <a:latin typeface="Calibri" panose="020F0502020204030204" pitchFamily="34" charset="0"/>
              </a:rPr>
              <a:t>Gồm </a:t>
            </a:r>
            <a:r>
              <a:rPr lang="en-US" altLang="en-US" b="1">
                <a:solidFill>
                  <a:srgbClr val="0000FF"/>
                </a:solidFill>
                <a:latin typeface="Calibri" panose="020F0502020204030204" pitchFamily="34" charset="0"/>
              </a:rPr>
              <a:t>Thuế NK thông th</a:t>
            </a:r>
            <a:r>
              <a:rPr lang="vi-VN" altLang="en-US" b="1">
                <a:solidFill>
                  <a:srgbClr val="0000FF"/>
                </a:solidFill>
                <a:latin typeface="Calibri" panose="020F0502020204030204" pitchFamily="34" charset="0"/>
              </a:rPr>
              <a:t>ư</a:t>
            </a:r>
            <a:r>
              <a:rPr lang="en-US" altLang="en-US" b="1">
                <a:solidFill>
                  <a:srgbClr val="0000FF"/>
                </a:solidFill>
                <a:latin typeface="Calibri" panose="020F0502020204030204" pitchFamily="34" charset="0"/>
              </a:rPr>
              <a:t>ờng </a:t>
            </a:r>
            <a:r>
              <a:rPr lang="en-US" altLang="en-US" b="1">
                <a:solidFill>
                  <a:srgbClr val="960000"/>
                </a:solidFill>
                <a:latin typeface="Calibri" panose="020F0502020204030204" pitchFamily="34" charset="0"/>
              </a:rPr>
              <a:t>(hoặc) </a:t>
            </a:r>
            <a:r>
              <a:rPr lang="en-US" altLang="en-US" b="1">
                <a:solidFill>
                  <a:srgbClr val="0000FF"/>
                </a:solidFill>
                <a:latin typeface="Calibri" panose="020F0502020204030204" pitchFamily="34" charset="0"/>
              </a:rPr>
              <a:t>Thuế NK ưu đãi * </a:t>
            </a:r>
            <a:r>
              <a:rPr lang="en-US" altLang="en-US" b="1">
                <a:solidFill>
                  <a:srgbClr val="960000"/>
                </a:solidFill>
                <a:latin typeface="Calibri" panose="020F0502020204030204" pitchFamily="34" charset="0"/>
              </a:rPr>
              <a:t>(hoặc) </a:t>
            </a:r>
            <a:r>
              <a:rPr lang="en-US" altLang="en-US" b="1">
                <a:solidFill>
                  <a:srgbClr val="0000FF"/>
                </a:solidFill>
                <a:latin typeface="Calibri" panose="020F0502020204030204" pitchFamily="34" charset="0"/>
              </a:rPr>
              <a:t>Thuế NK </a:t>
            </a:r>
            <a:r>
              <a:rPr lang="vi-VN" altLang="en-US" b="1">
                <a:solidFill>
                  <a:srgbClr val="0000FF"/>
                </a:solidFill>
                <a:latin typeface="Calibri" panose="020F0502020204030204" pitchFamily="34" charset="0"/>
              </a:rPr>
              <a:t>ư</a:t>
            </a:r>
            <a:r>
              <a:rPr lang="en-US" altLang="en-US" b="1">
                <a:solidFill>
                  <a:srgbClr val="0000FF"/>
                </a:solidFill>
                <a:latin typeface="Calibri" panose="020F0502020204030204" pitchFamily="34" charset="0"/>
              </a:rPr>
              <a:t>u đãi đặc biệt </a:t>
            </a:r>
            <a:r>
              <a:rPr lang="en-US" altLang="en-US" b="1">
                <a:solidFill>
                  <a:srgbClr val="960000"/>
                </a:solidFill>
                <a:latin typeface="Calibri" panose="020F0502020204030204" pitchFamily="34" charset="0"/>
              </a:rPr>
              <a:t>(và) </a:t>
            </a:r>
            <a:r>
              <a:rPr lang="en-US" altLang="en-US" b="1">
                <a:solidFill>
                  <a:srgbClr val="0000FF"/>
                </a:solidFill>
                <a:latin typeface="Calibri" panose="020F0502020204030204" pitchFamily="34" charset="0"/>
              </a:rPr>
              <a:t>Thuế NK bổ sung </a:t>
            </a:r>
            <a:r>
              <a:rPr lang="en-US" altLang="en-US" b="1">
                <a:solidFill>
                  <a:srgbClr val="960000"/>
                </a:solidFill>
                <a:latin typeface="Calibri" panose="020F0502020204030204" pitchFamily="34" charset="0"/>
              </a:rPr>
              <a:t>(nếu có, gồm: </a:t>
            </a:r>
            <a:r>
              <a:rPr lang="en-US" b="1">
                <a:solidFill>
                  <a:schemeClr val="accent4">
                    <a:lumMod val="50000"/>
                  </a:schemeClr>
                </a:solidFill>
                <a:latin typeface="Calibri" panose="020F0502020204030204" pitchFamily="34" charset="0"/>
              </a:rPr>
              <a:t>Thuế chống bán phá giá, Thuế chống trợ cấp, Thuế tự vệ</a:t>
            </a:r>
            <a:r>
              <a:rPr lang="en-US" b="1">
                <a:solidFill>
                  <a:srgbClr val="960000"/>
                </a:solidFill>
                <a:latin typeface="Calibri" panose="020F0502020204030204" pitchFamily="34" charset="0"/>
              </a:rPr>
              <a:t>)</a:t>
            </a:r>
            <a:endParaRPr lang="en-US" altLang="en-US" b="1">
              <a:solidFill>
                <a:srgbClr val="960000"/>
              </a:solidFill>
              <a:latin typeface="Calibri" panose="020F0502020204030204" pitchFamily="34" charset="0"/>
            </a:endParaRPr>
          </a:p>
        </p:txBody>
      </p:sp>
      <p:sp>
        <p:nvSpPr>
          <p:cNvPr id="85" name="Text Box 25">
            <a:extLst>
              <a:ext uri="{FF2B5EF4-FFF2-40B4-BE49-F238E27FC236}">
                <a16:creationId xmlns:a16="http://schemas.microsoft.com/office/drawing/2014/main" id="{6A9E75AB-4179-4238-94DE-B6962F9B7259}"/>
              </a:ext>
            </a:extLst>
          </p:cNvPr>
          <p:cNvSpPr txBox="1">
            <a:spLocks noChangeArrowheads="1"/>
          </p:cNvSpPr>
          <p:nvPr/>
        </p:nvSpPr>
        <p:spPr bwMode="gray">
          <a:xfrm>
            <a:off x="4720596" y="3545610"/>
            <a:ext cx="6486583" cy="68647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ct val="70000"/>
              </a:lnSpc>
              <a:spcBef>
                <a:spcPts val="600"/>
              </a:spcBef>
              <a:spcAft>
                <a:spcPts val="600"/>
              </a:spcAft>
            </a:pPr>
            <a:r>
              <a:rPr lang="en-US" altLang="en-US" b="1">
                <a:solidFill>
                  <a:schemeClr val="accent3">
                    <a:lumMod val="50000"/>
                  </a:schemeClr>
                </a:solidFill>
                <a:latin typeface="Calibri" panose="020F0502020204030204" pitchFamily="34" charset="0"/>
              </a:rPr>
              <a:t>Áp dụng đối với một số mặt hàng nh</a:t>
            </a:r>
            <a:r>
              <a:rPr lang="vi-VN" altLang="en-US" b="1">
                <a:solidFill>
                  <a:schemeClr val="accent3">
                    <a:lumMod val="50000"/>
                  </a:schemeClr>
                </a:solidFill>
                <a:latin typeface="Calibri" panose="020F0502020204030204" pitchFamily="34" charset="0"/>
              </a:rPr>
              <a:t>ư</a:t>
            </a:r>
            <a:r>
              <a:rPr lang="en-US" altLang="en-US" b="1">
                <a:solidFill>
                  <a:schemeClr val="accent3">
                    <a:lumMod val="50000"/>
                  </a:schemeClr>
                </a:solidFill>
                <a:latin typeface="Calibri" panose="020F0502020204030204" pitchFamily="34" charset="0"/>
              </a:rPr>
              <a:t> xăng, dầu, mỡ nhờn, than đá, dung dịch HCFC, túi nilon, thuốc diệt cỏ, thuốc trừ mối, thuốc bảo quản lâm sản, thuốc khử trùng kho</a:t>
            </a:r>
          </a:p>
        </p:txBody>
      </p:sp>
      <p:sp>
        <p:nvSpPr>
          <p:cNvPr id="90" name="Text Box 30">
            <a:extLst>
              <a:ext uri="{FF2B5EF4-FFF2-40B4-BE49-F238E27FC236}">
                <a16:creationId xmlns:a16="http://schemas.microsoft.com/office/drawing/2014/main" id="{8FF395F4-AD90-4DBC-851D-2417C9E20706}"/>
              </a:ext>
            </a:extLst>
          </p:cNvPr>
          <p:cNvSpPr txBox="1">
            <a:spLocks noChangeArrowheads="1"/>
          </p:cNvSpPr>
          <p:nvPr/>
        </p:nvSpPr>
        <p:spPr bwMode="gray">
          <a:xfrm>
            <a:off x="4728534" y="2658867"/>
            <a:ext cx="6478645" cy="93570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ct val="70000"/>
              </a:lnSpc>
              <a:spcBef>
                <a:spcPct val="50000"/>
              </a:spcBef>
            </a:pPr>
            <a:r>
              <a:rPr lang="en-US" altLang="en-US" b="1">
                <a:solidFill>
                  <a:schemeClr val="accent1">
                    <a:lumMod val="50000"/>
                  </a:schemeClr>
                </a:solidFill>
                <a:latin typeface="Calibri" panose="020F0502020204030204" pitchFamily="34" charset="0"/>
              </a:rPr>
              <a:t>Áp dụng đối với một số mặt hàng nh</a:t>
            </a:r>
            <a:r>
              <a:rPr lang="vi-VN" altLang="en-US" b="1">
                <a:solidFill>
                  <a:schemeClr val="accent1">
                    <a:lumMod val="50000"/>
                  </a:schemeClr>
                </a:solidFill>
                <a:latin typeface="Calibri" panose="020F0502020204030204" pitchFamily="34" charset="0"/>
              </a:rPr>
              <a:t>ư</a:t>
            </a:r>
            <a:r>
              <a:rPr lang="en-US" altLang="en-US" b="1">
                <a:solidFill>
                  <a:schemeClr val="accent1">
                    <a:lumMod val="50000"/>
                  </a:schemeClr>
                </a:solidFill>
                <a:latin typeface="Calibri" panose="020F0502020204030204" pitchFamily="34" charset="0"/>
              </a:rPr>
              <a:t> thuốc lá điếu, xì gà, r</a:t>
            </a:r>
            <a:r>
              <a:rPr lang="vi-VN" altLang="en-US" b="1">
                <a:solidFill>
                  <a:schemeClr val="accent1">
                    <a:lumMod val="50000"/>
                  </a:schemeClr>
                </a:solidFill>
                <a:latin typeface="Calibri" panose="020F0502020204030204" pitchFamily="34" charset="0"/>
              </a:rPr>
              <a:t>ư</a:t>
            </a:r>
            <a:r>
              <a:rPr lang="en-US" altLang="en-US" b="1">
                <a:solidFill>
                  <a:schemeClr val="accent1">
                    <a:lumMod val="50000"/>
                  </a:schemeClr>
                </a:solidFill>
                <a:latin typeface="Calibri" panose="020F0502020204030204" pitchFamily="34" charset="0"/>
              </a:rPr>
              <a:t>ợu, bia, xe ô tô, xe mô tô, tàu bay, du thuyền, xăng các loại, điều hòa nhiệt độ, bài lá, vàng mã, hàng mã</a:t>
            </a:r>
          </a:p>
          <a:p>
            <a:pPr>
              <a:lnSpc>
                <a:spcPct val="70000"/>
              </a:lnSpc>
              <a:spcBef>
                <a:spcPct val="50000"/>
              </a:spcBef>
            </a:pPr>
            <a:endParaRPr lang="en-US" altLang="en-US" sz="1400" b="1">
              <a:cs typeface="Arial" panose="020B0604020202020204" pitchFamily="34" charset="0"/>
            </a:endParaRPr>
          </a:p>
        </p:txBody>
      </p:sp>
      <p:sp>
        <p:nvSpPr>
          <p:cNvPr id="95" name="Text Box 25">
            <a:extLst>
              <a:ext uri="{FF2B5EF4-FFF2-40B4-BE49-F238E27FC236}">
                <a16:creationId xmlns:a16="http://schemas.microsoft.com/office/drawing/2014/main" id="{D1F8FD9C-8A31-4D5B-84F4-D38AC69218C6}"/>
              </a:ext>
            </a:extLst>
          </p:cNvPr>
          <p:cNvSpPr txBox="1">
            <a:spLocks noChangeArrowheads="1"/>
          </p:cNvSpPr>
          <p:nvPr/>
        </p:nvSpPr>
        <p:spPr bwMode="gray">
          <a:xfrm>
            <a:off x="4760656" y="4622225"/>
            <a:ext cx="6486583" cy="29867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ct val="70000"/>
              </a:lnSpc>
              <a:spcBef>
                <a:spcPts val="600"/>
              </a:spcBef>
              <a:spcAft>
                <a:spcPts val="600"/>
              </a:spcAft>
            </a:pPr>
            <a:r>
              <a:rPr lang="en-US" altLang="en-US" b="1">
                <a:solidFill>
                  <a:schemeClr val="accent4">
                    <a:lumMod val="50000"/>
                  </a:schemeClr>
                </a:solidFill>
                <a:latin typeface="Calibri" panose="020F0502020204030204" pitchFamily="34" charset="0"/>
              </a:rPr>
              <a:t>Áp dụng đối với hàng hóa chịu thuế GTGT ở khâu Nhập khẩu</a:t>
            </a:r>
          </a:p>
        </p:txBody>
      </p:sp>
      <p:sp>
        <p:nvSpPr>
          <p:cNvPr id="2" name="Rectangle 1">
            <a:extLst>
              <a:ext uri="{FF2B5EF4-FFF2-40B4-BE49-F238E27FC236}">
                <a16:creationId xmlns:a16="http://schemas.microsoft.com/office/drawing/2014/main" id="{5099A582-CF27-4A31-A429-82DE0E4443C7}"/>
              </a:ext>
            </a:extLst>
          </p:cNvPr>
          <p:cNvSpPr/>
          <p:nvPr/>
        </p:nvSpPr>
        <p:spPr>
          <a:xfrm>
            <a:off x="806798" y="5435025"/>
            <a:ext cx="10857559" cy="830997"/>
          </a:xfrm>
          <a:prstGeom prst="rect">
            <a:avLst/>
          </a:prstGeom>
        </p:spPr>
        <p:txBody>
          <a:bodyPr wrap="square">
            <a:spAutoFit/>
          </a:bodyPr>
          <a:lstStyle/>
          <a:p>
            <a:pPr marL="285750" indent="-285750">
              <a:buFont typeface="Arial" panose="020B0604020202020204" pitchFamily="34" charset="0"/>
              <a:buChar char="•"/>
            </a:pPr>
            <a:r>
              <a:rPr lang="en-US" altLang="en-US" sz="1600" b="1">
                <a:solidFill>
                  <a:schemeClr val="accent4">
                    <a:lumMod val="75000"/>
                  </a:schemeClr>
                </a:solidFill>
                <a:latin typeface="Arial" panose="020B0604020202020204" pitchFamily="34" charset="0"/>
              </a:rPr>
              <a:t>Riêng đối v</a:t>
            </a:r>
            <a:r>
              <a:rPr lang="en-GB" altLang="en-US" sz="1600" b="1">
                <a:solidFill>
                  <a:schemeClr val="accent4">
                    <a:lumMod val="75000"/>
                  </a:schemeClr>
                </a:solidFill>
                <a:latin typeface="Arial" panose="020B0604020202020204" pitchFamily="34" charset="0"/>
              </a:rPr>
              <a:t>ới xe ô tô chở ng</a:t>
            </a:r>
            <a:r>
              <a:rPr lang="vi-VN" altLang="en-US" sz="1600" b="1">
                <a:solidFill>
                  <a:schemeClr val="accent4">
                    <a:lumMod val="75000"/>
                  </a:schemeClr>
                </a:solidFill>
                <a:latin typeface="Arial" panose="020B0604020202020204" pitchFamily="34" charset="0"/>
              </a:rPr>
              <a:t>ư</a:t>
            </a:r>
            <a:r>
              <a:rPr lang="en-GB" altLang="en-US" sz="1600" b="1">
                <a:solidFill>
                  <a:schemeClr val="accent4">
                    <a:lumMod val="75000"/>
                  </a:schemeClr>
                </a:solidFill>
                <a:latin typeface="Arial" panose="020B0604020202020204" pitchFamily="34" charset="0"/>
              </a:rPr>
              <a:t>ời từ 15 chỗ trở xuống đã qua sử dụng: áp dụng mức thuế tuyệt đối/mức thuế hỗn hợp quy định tại Phụ lục III kèm theo Nghị định 57/2020/NĐ-CP (Xem sheet </a:t>
            </a:r>
            <a:r>
              <a:rPr lang="en-GB" altLang="en-US" sz="1600" b="1">
                <a:solidFill>
                  <a:srgbClr val="C00000"/>
                </a:solidFill>
                <a:latin typeface="Arial" panose="020B0604020202020204" pitchFamily="34" charset="0"/>
              </a:rPr>
              <a:t>QSD</a:t>
            </a:r>
            <a:r>
              <a:rPr lang="en-GB" altLang="en-US" sz="1600" b="1">
                <a:solidFill>
                  <a:schemeClr val="accent4">
                    <a:lumMod val="75000"/>
                  </a:schemeClr>
                </a:solidFill>
                <a:latin typeface="Arial" panose="020B0604020202020204" pitchFamily="34" charset="0"/>
              </a:rPr>
              <a:t>)</a:t>
            </a:r>
          </a:p>
          <a:p>
            <a:pPr marL="285750" indent="-285750">
              <a:buFont typeface="Arial" panose="020B0604020202020204" pitchFamily="34" charset="0"/>
              <a:buChar char="•"/>
            </a:pPr>
            <a:r>
              <a:rPr lang="en-GB" sz="1600" b="1">
                <a:solidFill>
                  <a:schemeClr val="accent4">
                    <a:lumMod val="75000"/>
                  </a:schemeClr>
                </a:solidFill>
                <a:latin typeface="Arial" panose="020B0604020202020204" pitchFamily="34" charset="0"/>
              </a:rPr>
              <a:t>Hàng hóa XK chỉ chịu thuế XK nếu có, không phải chịu các khoản thuế khác (VAT, TTĐB…)</a:t>
            </a:r>
            <a:endParaRPr lang="en-US" sz="1600" b="1">
              <a:solidFill>
                <a:schemeClr val="accent4">
                  <a:lumMod val="75000"/>
                </a:schemeClr>
              </a:solidFill>
              <a:latin typeface="Arial" panose="020B0604020202020204" pitchFamily="34" charset="0"/>
            </a:endParaRPr>
          </a:p>
        </p:txBody>
      </p:sp>
    </p:spTree>
    <p:extLst>
      <p:ext uri="{BB962C8B-B14F-4D97-AF65-F5344CB8AC3E}">
        <p14:creationId xmlns:p14="http://schemas.microsoft.com/office/powerpoint/2010/main" val="955134486"/>
      </p:ext>
    </p:extLst>
  </p:cSld>
  <p:clrMapOvr>
    <a:masterClrMapping/>
  </p:clrMapOvr>
  <p:transition spd="med">
    <p:newsfla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85800" y="688187"/>
            <a:ext cx="10725057" cy="5786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auto">
              <a:lnSpc>
                <a:spcPts val="4000"/>
              </a:lnSpc>
              <a:spcBef>
                <a:spcPts val="0"/>
              </a:spcBef>
              <a:spcAft>
                <a:spcPts val="0"/>
              </a:spcAft>
              <a:defRPr/>
            </a:pPr>
            <a:r>
              <a:rPr lang="en-US" sz="3000" b="1">
                <a:solidFill>
                  <a:srgbClr val="960000"/>
                </a:solidFill>
                <a:cs typeface="Arial" pitchFamily="34" charset="0"/>
              </a:rPr>
              <a:t>THUẾ NHẬP KHẨU</a:t>
            </a:r>
            <a:endParaRPr lang="fr-FR" sz="3000">
              <a:solidFill>
                <a:srgbClr val="960000"/>
              </a:solidFill>
              <a:cs typeface="Arial" pitchFamily="34" charset="0"/>
            </a:endParaRPr>
          </a:p>
        </p:txBody>
      </p:sp>
      <p:pic>
        <p:nvPicPr>
          <p:cNvPr id="21" name="Picture 20"/>
          <p:cNvPicPr>
            <a:picLocks noChangeAspect="1"/>
          </p:cNvPicPr>
          <p:nvPr/>
        </p:nvPicPr>
        <p:blipFill>
          <a:blip r:embed="rId2"/>
          <a:stretch>
            <a:fillRect/>
          </a:stretch>
        </p:blipFill>
        <p:spPr>
          <a:xfrm>
            <a:off x="331264" y="266464"/>
            <a:ext cx="3248931" cy="361277"/>
          </a:xfrm>
          <a:prstGeom prst="rect">
            <a:avLst/>
          </a:prstGeom>
        </p:spPr>
      </p:pic>
      <p:sp>
        <p:nvSpPr>
          <p:cNvPr id="22" name="AutoShape 3">
            <a:extLst>
              <a:ext uri="{FF2B5EF4-FFF2-40B4-BE49-F238E27FC236}">
                <a16:creationId xmlns:a16="http://schemas.microsoft.com/office/drawing/2014/main" id="{BDE297F5-AED3-496A-8C84-64B6D0CB7115}"/>
              </a:ext>
            </a:extLst>
          </p:cNvPr>
          <p:cNvSpPr>
            <a:spLocks noChangeArrowheads="1"/>
          </p:cNvSpPr>
          <p:nvPr/>
        </p:nvSpPr>
        <p:spPr bwMode="gray">
          <a:xfrm>
            <a:off x="3886200" y="1482707"/>
            <a:ext cx="7848600" cy="1565293"/>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23" name="AutoShape 4">
            <a:extLst>
              <a:ext uri="{FF2B5EF4-FFF2-40B4-BE49-F238E27FC236}">
                <a16:creationId xmlns:a16="http://schemas.microsoft.com/office/drawing/2014/main" id="{ADC87AD0-75A0-487A-A2BE-E8C8735FF28D}"/>
              </a:ext>
            </a:extLst>
          </p:cNvPr>
          <p:cNvSpPr>
            <a:spLocks noChangeArrowheads="1"/>
          </p:cNvSpPr>
          <p:nvPr/>
        </p:nvSpPr>
        <p:spPr bwMode="gray">
          <a:xfrm>
            <a:off x="3890682" y="3256317"/>
            <a:ext cx="7844118" cy="1564920"/>
          </a:xfrm>
          <a:prstGeom prst="roundRect">
            <a:avLst>
              <a:gd name="adj" fmla="val 9144"/>
            </a:avLst>
          </a:prstGeom>
          <a:solidFill>
            <a:srgbClr val="F8F8F8"/>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26" name="AutoShape 7">
            <a:extLst>
              <a:ext uri="{FF2B5EF4-FFF2-40B4-BE49-F238E27FC236}">
                <a16:creationId xmlns:a16="http://schemas.microsoft.com/office/drawing/2014/main" id="{7FD7DFF6-2649-4643-BD05-9F0392C4E53E}"/>
              </a:ext>
            </a:extLst>
          </p:cNvPr>
          <p:cNvSpPr>
            <a:spLocks noChangeArrowheads="1"/>
          </p:cNvSpPr>
          <p:nvPr/>
        </p:nvSpPr>
        <p:spPr bwMode="gray">
          <a:xfrm>
            <a:off x="3048000" y="4995469"/>
            <a:ext cx="8682318" cy="1405331"/>
          </a:xfrm>
          <a:prstGeom prst="roundRect">
            <a:avLst>
              <a:gd name="adj" fmla="val 9144"/>
            </a:avLst>
          </a:prstGeom>
          <a:solidFill>
            <a:srgbClr val="F8F8F8"/>
          </a:solidFill>
          <a:ln w="28575">
            <a:solidFill>
              <a:schemeClr val="folHlink"/>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35" name="Text Box 16">
            <a:extLst>
              <a:ext uri="{FF2B5EF4-FFF2-40B4-BE49-F238E27FC236}">
                <a16:creationId xmlns:a16="http://schemas.microsoft.com/office/drawing/2014/main" id="{ED741B2D-EA49-440C-BD28-C62C7D582CC5}"/>
              </a:ext>
            </a:extLst>
          </p:cNvPr>
          <p:cNvSpPr txBox="1">
            <a:spLocks noChangeArrowheads="1"/>
          </p:cNvSpPr>
          <p:nvPr/>
        </p:nvSpPr>
        <p:spPr bwMode="gray">
          <a:xfrm>
            <a:off x="3981364" y="1580814"/>
            <a:ext cx="7524836" cy="142551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ct val="110000"/>
              </a:lnSpc>
              <a:spcBef>
                <a:spcPct val="50000"/>
              </a:spcBef>
            </a:pPr>
            <a:r>
              <a:rPr lang="vi-VN" sz="1600" b="1">
                <a:solidFill>
                  <a:srgbClr val="0000FF"/>
                </a:solidFill>
              </a:rPr>
              <a:t>Thuế suất thông thường </a:t>
            </a:r>
            <a:r>
              <a:rPr lang="vi-VN" sz="1600"/>
              <a:t>áp dụng đối với hàng hóa nhập khẩu không thuộc các trường hợp </a:t>
            </a:r>
            <a:r>
              <a:rPr lang="en-US" sz="1600"/>
              <a:t>được áp dụng thuế suất thuế nhập khẩu </a:t>
            </a:r>
            <a:r>
              <a:rPr lang="vi-VN" sz="1600"/>
              <a:t>ư</a:t>
            </a:r>
            <a:r>
              <a:rPr lang="en-US" sz="1600"/>
              <a:t>u đãi hoặc thuế suất thuế nhập khẩu </a:t>
            </a:r>
            <a:r>
              <a:rPr lang="vi-VN" sz="1600"/>
              <a:t>ư</a:t>
            </a:r>
            <a:r>
              <a:rPr lang="en-US" sz="1600"/>
              <a:t>u đãi đặc biệt. </a:t>
            </a:r>
            <a:r>
              <a:rPr lang="vi-VN" sz="1600"/>
              <a:t>Thuế suất thông thường được quy định bằng 150% thuế suất ưu đãi của từng mặt hàng tương ứng.</a:t>
            </a:r>
            <a:r>
              <a:rPr lang="vi-VN" sz="1600" b="1"/>
              <a:t> </a:t>
            </a:r>
            <a:r>
              <a:rPr lang="vi-VN" sz="1600"/>
              <a:t>Trường hợp mức thuế suất ưu đãi bằng 0%, Thủ tướng Chính phủ căn cứ quy định </a:t>
            </a:r>
            <a:r>
              <a:rPr lang="en-US" sz="1600"/>
              <a:t>mức thuế cụ thể</a:t>
            </a:r>
            <a:endParaRPr lang="en-US" altLang="en-US" sz="1600" b="1">
              <a:solidFill>
                <a:srgbClr val="000000"/>
              </a:solidFill>
            </a:endParaRPr>
          </a:p>
        </p:txBody>
      </p:sp>
      <p:sp>
        <p:nvSpPr>
          <p:cNvPr id="37" name="AutoShape 4">
            <a:extLst>
              <a:ext uri="{FF2B5EF4-FFF2-40B4-BE49-F238E27FC236}">
                <a16:creationId xmlns:a16="http://schemas.microsoft.com/office/drawing/2014/main" id="{155F2ABB-3BC8-43D0-8C0C-63CEA144B208}"/>
              </a:ext>
            </a:extLst>
          </p:cNvPr>
          <p:cNvSpPr>
            <a:spLocks noChangeArrowheads="1"/>
          </p:cNvSpPr>
          <p:nvPr/>
        </p:nvSpPr>
        <p:spPr bwMode="ltGray">
          <a:xfrm>
            <a:off x="1371230" y="1517650"/>
            <a:ext cx="2362200" cy="3282950"/>
          </a:xfrm>
          <a:prstGeom prst="upArrow">
            <a:avLst>
              <a:gd name="adj1" fmla="val 56361"/>
              <a:gd name="adj2" fmla="val 78336"/>
            </a:avLst>
          </a:prstGeom>
          <a:gradFill rotWithShape="1">
            <a:gsLst>
              <a:gs pos="0">
                <a:schemeClr val="folHlink"/>
              </a:gs>
              <a:gs pos="100000">
                <a:schemeClr val="folHlink">
                  <a:gamma/>
                  <a:shade val="56078"/>
                  <a:invGamma/>
                </a:schemeClr>
              </a:gs>
            </a:gsLst>
            <a:lin ang="5400000" scaled="1"/>
          </a:gradFill>
          <a:ln w="9525">
            <a:miter lim="800000"/>
            <a:headEnd/>
            <a:tailEnd/>
          </a:ln>
          <a:effectLst/>
          <a:scene3d>
            <a:camera prst="legacyObliqueTopRight">
              <a:rot lat="0" lon="19199999" rev="0"/>
            </a:camera>
            <a:lightRig rig="legacyFlat3" dir="t"/>
          </a:scene3d>
          <a:sp3d extrusionH="4302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40" name="AutoShape 6">
            <a:extLst>
              <a:ext uri="{FF2B5EF4-FFF2-40B4-BE49-F238E27FC236}">
                <a16:creationId xmlns:a16="http://schemas.microsoft.com/office/drawing/2014/main" id="{5FC51086-7A5A-49C3-B7A7-EB19C1DF1D10}"/>
              </a:ext>
            </a:extLst>
          </p:cNvPr>
          <p:cNvSpPr>
            <a:spLocks noChangeArrowheads="1"/>
          </p:cNvSpPr>
          <p:nvPr/>
        </p:nvSpPr>
        <p:spPr bwMode="gray">
          <a:xfrm>
            <a:off x="546575" y="2498724"/>
            <a:ext cx="2138082" cy="596900"/>
          </a:xfrm>
          <a:prstGeom prst="roundRect">
            <a:avLst>
              <a:gd name="adj" fmla="val 16667"/>
            </a:avLst>
          </a:prstGeom>
          <a:solidFill>
            <a:srgbClr val="FFFFFF">
              <a:alpha val="89999"/>
            </a:srgbClr>
          </a:solidFill>
          <a:ln w="2857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41" name="AutoShape 7">
            <a:extLst>
              <a:ext uri="{FF2B5EF4-FFF2-40B4-BE49-F238E27FC236}">
                <a16:creationId xmlns:a16="http://schemas.microsoft.com/office/drawing/2014/main" id="{45277A4A-5F1A-4E5C-A134-CD72311EE4E8}"/>
              </a:ext>
            </a:extLst>
          </p:cNvPr>
          <p:cNvSpPr>
            <a:spLocks noChangeArrowheads="1"/>
          </p:cNvSpPr>
          <p:nvPr/>
        </p:nvSpPr>
        <p:spPr bwMode="gray">
          <a:xfrm>
            <a:off x="546575" y="3279774"/>
            <a:ext cx="2138082" cy="596900"/>
          </a:xfrm>
          <a:prstGeom prst="roundRect">
            <a:avLst>
              <a:gd name="adj" fmla="val 16667"/>
            </a:avLst>
          </a:prstGeom>
          <a:solidFill>
            <a:srgbClr val="FFFFFF">
              <a:alpha val="89999"/>
            </a:srgbClr>
          </a:solidFill>
          <a:ln w="2857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46" name="AutoShape 8">
            <a:extLst>
              <a:ext uri="{FF2B5EF4-FFF2-40B4-BE49-F238E27FC236}">
                <a16:creationId xmlns:a16="http://schemas.microsoft.com/office/drawing/2014/main" id="{A5227BCD-B7EA-4999-A7DC-A13E892961F4}"/>
              </a:ext>
            </a:extLst>
          </p:cNvPr>
          <p:cNvSpPr>
            <a:spLocks noChangeArrowheads="1"/>
          </p:cNvSpPr>
          <p:nvPr/>
        </p:nvSpPr>
        <p:spPr bwMode="gray">
          <a:xfrm>
            <a:off x="546575" y="4049712"/>
            <a:ext cx="2138082" cy="596900"/>
          </a:xfrm>
          <a:prstGeom prst="roundRect">
            <a:avLst>
              <a:gd name="adj" fmla="val 16667"/>
            </a:avLst>
          </a:prstGeom>
          <a:solidFill>
            <a:srgbClr val="FFFFFF">
              <a:alpha val="89999"/>
            </a:srgbClr>
          </a:solidFill>
          <a:ln w="2857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47" name="Text Box 38">
            <a:extLst>
              <a:ext uri="{FF2B5EF4-FFF2-40B4-BE49-F238E27FC236}">
                <a16:creationId xmlns:a16="http://schemas.microsoft.com/office/drawing/2014/main" id="{E20D34AB-EDAC-46AD-A45E-4C69CB3233C0}"/>
              </a:ext>
            </a:extLst>
          </p:cNvPr>
          <p:cNvSpPr txBox="1">
            <a:spLocks noChangeArrowheads="1"/>
          </p:cNvSpPr>
          <p:nvPr/>
        </p:nvSpPr>
        <p:spPr bwMode="gray">
          <a:xfrm>
            <a:off x="587850" y="2628899"/>
            <a:ext cx="20279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50000"/>
              </a:spcBef>
            </a:pPr>
            <a:r>
              <a:rPr lang="en-US" altLang="en-US" b="1">
                <a:solidFill>
                  <a:srgbClr val="000000"/>
                </a:solidFill>
              </a:rPr>
              <a:t>Ưu đãi đặc biệt</a:t>
            </a:r>
          </a:p>
        </p:txBody>
      </p:sp>
      <p:sp>
        <p:nvSpPr>
          <p:cNvPr id="48" name="Text Box 38">
            <a:extLst>
              <a:ext uri="{FF2B5EF4-FFF2-40B4-BE49-F238E27FC236}">
                <a16:creationId xmlns:a16="http://schemas.microsoft.com/office/drawing/2014/main" id="{15577D37-BB26-4CB8-8E52-85F80DD1FBEE}"/>
              </a:ext>
            </a:extLst>
          </p:cNvPr>
          <p:cNvSpPr txBox="1">
            <a:spLocks noChangeArrowheads="1"/>
          </p:cNvSpPr>
          <p:nvPr/>
        </p:nvSpPr>
        <p:spPr bwMode="gray">
          <a:xfrm>
            <a:off x="587850" y="3416299"/>
            <a:ext cx="202798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50000"/>
              </a:spcBef>
            </a:pPr>
            <a:r>
              <a:rPr lang="en-US" altLang="en-US" b="1">
                <a:solidFill>
                  <a:srgbClr val="000000"/>
                </a:solidFill>
              </a:rPr>
              <a:t>Ưu đãi</a:t>
            </a:r>
          </a:p>
        </p:txBody>
      </p:sp>
      <p:sp>
        <p:nvSpPr>
          <p:cNvPr id="49" name="Text Box 38">
            <a:extLst>
              <a:ext uri="{FF2B5EF4-FFF2-40B4-BE49-F238E27FC236}">
                <a16:creationId xmlns:a16="http://schemas.microsoft.com/office/drawing/2014/main" id="{5B4B44C1-70D5-4D7E-B83C-135B2D42505E}"/>
              </a:ext>
            </a:extLst>
          </p:cNvPr>
          <p:cNvSpPr txBox="1">
            <a:spLocks noChangeArrowheads="1"/>
          </p:cNvSpPr>
          <p:nvPr/>
        </p:nvSpPr>
        <p:spPr bwMode="gray">
          <a:xfrm>
            <a:off x="587850" y="4184649"/>
            <a:ext cx="202798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50000"/>
              </a:spcBef>
            </a:pPr>
            <a:r>
              <a:rPr lang="en-US" altLang="en-US" b="1">
                <a:solidFill>
                  <a:srgbClr val="000000"/>
                </a:solidFill>
              </a:rPr>
              <a:t>Thông th</a:t>
            </a:r>
            <a:r>
              <a:rPr lang="vi-VN" altLang="en-US" b="1">
                <a:solidFill>
                  <a:srgbClr val="000000"/>
                </a:solidFill>
              </a:rPr>
              <a:t>ư</a:t>
            </a:r>
            <a:r>
              <a:rPr lang="en-US" altLang="en-US" b="1">
                <a:solidFill>
                  <a:srgbClr val="000000"/>
                </a:solidFill>
              </a:rPr>
              <a:t>ờng</a:t>
            </a:r>
          </a:p>
        </p:txBody>
      </p:sp>
      <p:sp>
        <p:nvSpPr>
          <p:cNvPr id="50" name="Text Box 16">
            <a:extLst>
              <a:ext uri="{FF2B5EF4-FFF2-40B4-BE49-F238E27FC236}">
                <a16:creationId xmlns:a16="http://schemas.microsoft.com/office/drawing/2014/main" id="{36BF581D-9DA5-4862-B873-58D58F776DAC}"/>
              </a:ext>
            </a:extLst>
          </p:cNvPr>
          <p:cNvSpPr txBox="1">
            <a:spLocks noChangeArrowheads="1"/>
          </p:cNvSpPr>
          <p:nvPr/>
        </p:nvSpPr>
        <p:spPr bwMode="gray">
          <a:xfrm>
            <a:off x="4079313" y="3337058"/>
            <a:ext cx="7524837" cy="142551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ct val="110000"/>
              </a:lnSpc>
              <a:spcBef>
                <a:spcPct val="50000"/>
              </a:spcBef>
            </a:pPr>
            <a:r>
              <a:rPr lang="vi-VN" sz="1600" b="1">
                <a:solidFill>
                  <a:srgbClr val="0000FF"/>
                </a:solidFill>
              </a:rPr>
              <a:t>Thuế suất ưu đãi </a:t>
            </a:r>
            <a:r>
              <a:rPr lang="vi-VN" sz="1600"/>
              <a:t>áp dụng đối với hàng hóa nhập khẩu có xuất xứ từ nước, nhóm nước hoặc vùng lãnh thổ thực hiện đối xử tối huệ quốc trong quan hệ thương mại với Việt Nam; hàng hóa từ khu phi thuế quan nhập khẩu vào thị trường trong nước đáp ứng Điều kiện xuất xứ từ nước, nhóm nước hoặc vùng lãnh thổ thực hiện đối xử tối huệ quốc trong quan hệ thương mại với Việt Nam</a:t>
            </a:r>
            <a:r>
              <a:rPr lang="en-US" sz="1600"/>
              <a:t>.</a:t>
            </a:r>
            <a:endParaRPr lang="en-US" altLang="en-US" sz="1600" b="1">
              <a:solidFill>
                <a:srgbClr val="000000"/>
              </a:solidFill>
            </a:endParaRPr>
          </a:p>
        </p:txBody>
      </p:sp>
      <p:sp>
        <p:nvSpPr>
          <p:cNvPr id="51" name="Text Box 16">
            <a:extLst>
              <a:ext uri="{FF2B5EF4-FFF2-40B4-BE49-F238E27FC236}">
                <a16:creationId xmlns:a16="http://schemas.microsoft.com/office/drawing/2014/main" id="{63D244B5-832B-47C7-89CE-AB789E378E81}"/>
              </a:ext>
            </a:extLst>
          </p:cNvPr>
          <p:cNvSpPr txBox="1">
            <a:spLocks noChangeArrowheads="1"/>
          </p:cNvSpPr>
          <p:nvPr/>
        </p:nvSpPr>
        <p:spPr bwMode="gray">
          <a:xfrm>
            <a:off x="3200400" y="5008168"/>
            <a:ext cx="8529918" cy="142551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ct val="110000"/>
              </a:lnSpc>
              <a:spcBef>
                <a:spcPct val="50000"/>
              </a:spcBef>
            </a:pPr>
            <a:r>
              <a:rPr lang="vi-VN" sz="1600" b="1">
                <a:solidFill>
                  <a:srgbClr val="0000FF"/>
                </a:solidFill>
              </a:rPr>
              <a:t>Thuế suất ưu đãi đặc biệt </a:t>
            </a:r>
            <a:r>
              <a:rPr lang="vi-VN" sz="1600"/>
              <a:t>áp dụng đối với hàng hóa nhập khẩu có xuất xứ từ nước, nhóm nước hoặc vùng lãnh thổ có thỏa thuận ưu đãi đặc biệt về thuế nhập khẩu trong quan hệ thương mại với Việt Nam; hàng hóa từ khu phi thuế quan nhập khẩu vào thị trường trong nước đáp ứng Điều kiện xuất xứ từ nước, nhóm nước hoặc vùng lãnh thổ có thỏa thuận ưu đãi đặc biệt về thuế nhập khẩu trong quan hệ thương mại với Việt Nam</a:t>
            </a:r>
            <a:endParaRPr lang="en-US" altLang="en-US" sz="1600" b="1">
              <a:solidFill>
                <a:srgbClr val="000000"/>
              </a:solidFill>
            </a:endParaRPr>
          </a:p>
        </p:txBody>
      </p:sp>
    </p:spTree>
    <p:extLst>
      <p:ext uri="{BB962C8B-B14F-4D97-AF65-F5344CB8AC3E}">
        <p14:creationId xmlns:p14="http://schemas.microsoft.com/office/powerpoint/2010/main" val="2930534001"/>
      </p:ext>
    </p:extLst>
  </p:cSld>
  <p:clrMapOvr>
    <a:masterClrMapping/>
  </p:clrMapOvr>
  <p:transition spd="med">
    <p:newsfla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85800" y="688187"/>
            <a:ext cx="10725057" cy="5786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auto">
              <a:lnSpc>
                <a:spcPts val="4000"/>
              </a:lnSpc>
              <a:spcBef>
                <a:spcPts val="0"/>
              </a:spcBef>
              <a:spcAft>
                <a:spcPts val="0"/>
              </a:spcAft>
              <a:defRPr/>
            </a:pPr>
            <a:r>
              <a:rPr lang="en-US" sz="3000" b="1">
                <a:solidFill>
                  <a:srgbClr val="960000"/>
                </a:solidFill>
                <a:cs typeface="Arial" pitchFamily="34" charset="0"/>
              </a:rPr>
              <a:t>THUẾ NHẬP KHẨU</a:t>
            </a:r>
            <a:endParaRPr lang="fr-FR" sz="3000">
              <a:solidFill>
                <a:srgbClr val="960000"/>
              </a:solidFill>
              <a:cs typeface="Arial" pitchFamily="34" charset="0"/>
            </a:endParaRPr>
          </a:p>
        </p:txBody>
      </p:sp>
      <p:pic>
        <p:nvPicPr>
          <p:cNvPr id="21" name="Picture 20"/>
          <p:cNvPicPr>
            <a:picLocks noChangeAspect="1"/>
          </p:cNvPicPr>
          <p:nvPr/>
        </p:nvPicPr>
        <p:blipFill>
          <a:blip r:embed="rId2"/>
          <a:stretch>
            <a:fillRect/>
          </a:stretch>
        </p:blipFill>
        <p:spPr>
          <a:xfrm>
            <a:off x="331264" y="266464"/>
            <a:ext cx="3248931" cy="361277"/>
          </a:xfrm>
          <a:prstGeom prst="rect">
            <a:avLst/>
          </a:prstGeom>
        </p:spPr>
      </p:pic>
      <p:sp>
        <p:nvSpPr>
          <p:cNvPr id="22" name="AutoShape 3">
            <a:extLst>
              <a:ext uri="{FF2B5EF4-FFF2-40B4-BE49-F238E27FC236}">
                <a16:creationId xmlns:a16="http://schemas.microsoft.com/office/drawing/2014/main" id="{BDE297F5-AED3-496A-8C84-64B6D0CB7115}"/>
              </a:ext>
            </a:extLst>
          </p:cNvPr>
          <p:cNvSpPr>
            <a:spLocks noChangeArrowheads="1"/>
          </p:cNvSpPr>
          <p:nvPr/>
        </p:nvSpPr>
        <p:spPr bwMode="gray">
          <a:xfrm>
            <a:off x="3815026" y="1516136"/>
            <a:ext cx="7848600" cy="620264"/>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b="1">
                <a:solidFill>
                  <a:schemeClr val="accent1">
                    <a:lumMod val="50000"/>
                  </a:schemeClr>
                </a:solidFill>
              </a:rPr>
              <a:t>Áp dụng khi có C/O hợp pháp, hợp lệ (form D, E, AI, AJ, AK, JV, VC,</a:t>
            </a:r>
          </a:p>
          <a:p>
            <a:r>
              <a:rPr lang="en-US" altLang="en-US" b="1">
                <a:solidFill>
                  <a:schemeClr val="accent1">
                    <a:lumMod val="50000"/>
                  </a:schemeClr>
                </a:solidFill>
              </a:rPr>
              <a:t>VK, AHK, EAV, AANZ, VNCU, CPTPP) </a:t>
            </a:r>
            <a:endParaRPr lang="en-US">
              <a:solidFill>
                <a:schemeClr val="accent1">
                  <a:lumMod val="50000"/>
                </a:schemeClr>
              </a:solidFill>
            </a:endParaRPr>
          </a:p>
        </p:txBody>
      </p:sp>
      <p:sp>
        <p:nvSpPr>
          <p:cNvPr id="40" name="AutoShape 6">
            <a:extLst>
              <a:ext uri="{FF2B5EF4-FFF2-40B4-BE49-F238E27FC236}">
                <a16:creationId xmlns:a16="http://schemas.microsoft.com/office/drawing/2014/main" id="{5FC51086-7A5A-49C3-B7A7-EB19C1DF1D10}"/>
              </a:ext>
            </a:extLst>
          </p:cNvPr>
          <p:cNvSpPr>
            <a:spLocks noChangeArrowheads="1"/>
          </p:cNvSpPr>
          <p:nvPr/>
        </p:nvSpPr>
        <p:spPr bwMode="gray">
          <a:xfrm>
            <a:off x="533400" y="1524000"/>
            <a:ext cx="2138082" cy="596900"/>
          </a:xfrm>
          <a:prstGeom prst="roundRect">
            <a:avLst>
              <a:gd name="adj" fmla="val 16667"/>
            </a:avLst>
          </a:prstGeom>
          <a:solidFill>
            <a:srgbClr val="FFFFFF">
              <a:alpha val="89999"/>
            </a:srgbClr>
          </a:solidFill>
          <a:ln w="2857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41" name="AutoShape 7">
            <a:extLst>
              <a:ext uri="{FF2B5EF4-FFF2-40B4-BE49-F238E27FC236}">
                <a16:creationId xmlns:a16="http://schemas.microsoft.com/office/drawing/2014/main" id="{45277A4A-5F1A-4E5C-A134-CD72311EE4E8}"/>
              </a:ext>
            </a:extLst>
          </p:cNvPr>
          <p:cNvSpPr>
            <a:spLocks noChangeArrowheads="1"/>
          </p:cNvSpPr>
          <p:nvPr/>
        </p:nvSpPr>
        <p:spPr bwMode="gray">
          <a:xfrm>
            <a:off x="533400" y="2457869"/>
            <a:ext cx="2138082" cy="596900"/>
          </a:xfrm>
          <a:prstGeom prst="roundRect">
            <a:avLst>
              <a:gd name="adj" fmla="val 16667"/>
            </a:avLst>
          </a:prstGeom>
          <a:solidFill>
            <a:srgbClr val="FFFFFF">
              <a:alpha val="89999"/>
            </a:srgbClr>
          </a:solidFill>
          <a:ln w="2857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46" name="AutoShape 8">
            <a:extLst>
              <a:ext uri="{FF2B5EF4-FFF2-40B4-BE49-F238E27FC236}">
                <a16:creationId xmlns:a16="http://schemas.microsoft.com/office/drawing/2014/main" id="{A5227BCD-B7EA-4999-A7DC-A13E892961F4}"/>
              </a:ext>
            </a:extLst>
          </p:cNvPr>
          <p:cNvSpPr>
            <a:spLocks noChangeArrowheads="1"/>
          </p:cNvSpPr>
          <p:nvPr/>
        </p:nvSpPr>
        <p:spPr bwMode="gray">
          <a:xfrm>
            <a:off x="533400" y="3527345"/>
            <a:ext cx="2138082" cy="596900"/>
          </a:xfrm>
          <a:prstGeom prst="roundRect">
            <a:avLst>
              <a:gd name="adj" fmla="val 16667"/>
            </a:avLst>
          </a:prstGeom>
          <a:solidFill>
            <a:srgbClr val="FFFFFF">
              <a:alpha val="89999"/>
            </a:srgbClr>
          </a:solidFill>
          <a:ln w="2857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47" name="Text Box 38">
            <a:extLst>
              <a:ext uri="{FF2B5EF4-FFF2-40B4-BE49-F238E27FC236}">
                <a16:creationId xmlns:a16="http://schemas.microsoft.com/office/drawing/2014/main" id="{E20D34AB-EDAC-46AD-A45E-4C69CB3233C0}"/>
              </a:ext>
            </a:extLst>
          </p:cNvPr>
          <p:cNvSpPr txBox="1">
            <a:spLocks noChangeArrowheads="1"/>
          </p:cNvSpPr>
          <p:nvPr/>
        </p:nvSpPr>
        <p:spPr bwMode="gray">
          <a:xfrm>
            <a:off x="574675" y="1654175"/>
            <a:ext cx="20279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50000"/>
              </a:spcBef>
            </a:pPr>
            <a:r>
              <a:rPr lang="en-US" altLang="en-US" b="1">
                <a:solidFill>
                  <a:schemeClr val="accent1">
                    <a:lumMod val="50000"/>
                  </a:schemeClr>
                </a:solidFill>
              </a:rPr>
              <a:t>Ưu đãi đặc biệt</a:t>
            </a:r>
          </a:p>
        </p:txBody>
      </p:sp>
      <p:sp>
        <p:nvSpPr>
          <p:cNvPr id="48" name="Text Box 38">
            <a:extLst>
              <a:ext uri="{FF2B5EF4-FFF2-40B4-BE49-F238E27FC236}">
                <a16:creationId xmlns:a16="http://schemas.microsoft.com/office/drawing/2014/main" id="{15577D37-BB26-4CB8-8E52-85F80DD1FBEE}"/>
              </a:ext>
            </a:extLst>
          </p:cNvPr>
          <p:cNvSpPr txBox="1">
            <a:spLocks noChangeArrowheads="1"/>
          </p:cNvSpPr>
          <p:nvPr/>
        </p:nvSpPr>
        <p:spPr bwMode="gray">
          <a:xfrm>
            <a:off x="574675" y="2594394"/>
            <a:ext cx="202798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50000"/>
              </a:spcBef>
            </a:pPr>
            <a:r>
              <a:rPr lang="en-US" altLang="en-US" b="1">
                <a:solidFill>
                  <a:srgbClr val="7030A0"/>
                </a:solidFill>
              </a:rPr>
              <a:t>Ưu đãi</a:t>
            </a:r>
          </a:p>
        </p:txBody>
      </p:sp>
      <p:sp>
        <p:nvSpPr>
          <p:cNvPr id="49" name="Text Box 38">
            <a:extLst>
              <a:ext uri="{FF2B5EF4-FFF2-40B4-BE49-F238E27FC236}">
                <a16:creationId xmlns:a16="http://schemas.microsoft.com/office/drawing/2014/main" id="{5B4B44C1-70D5-4D7E-B83C-135B2D42505E}"/>
              </a:ext>
            </a:extLst>
          </p:cNvPr>
          <p:cNvSpPr txBox="1">
            <a:spLocks noChangeArrowheads="1"/>
          </p:cNvSpPr>
          <p:nvPr/>
        </p:nvSpPr>
        <p:spPr bwMode="gray">
          <a:xfrm>
            <a:off x="574675" y="3662282"/>
            <a:ext cx="202798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50000"/>
              </a:spcBef>
            </a:pPr>
            <a:r>
              <a:rPr lang="en-US" altLang="en-US" b="1">
                <a:solidFill>
                  <a:schemeClr val="accent3">
                    <a:lumMod val="50000"/>
                  </a:schemeClr>
                </a:solidFill>
              </a:rPr>
              <a:t>Thông th</a:t>
            </a:r>
            <a:r>
              <a:rPr lang="vi-VN" altLang="en-US" b="1">
                <a:solidFill>
                  <a:schemeClr val="accent3">
                    <a:lumMod val="50000"/>
                  </a:schemeClr>
                </a:solidFill>
              </a:rPr>
              <a:t>ư</a:t>
            </a:r>
            <a:r>
              <a:rPr lang="en-US" altLang="en-US" b="1">
                <a:solidFill>
                  <a:schemeClr val="accent3">
                    <a:lumMod val="50000"/>
                  </a:schemeClr>
                </a:solidFill>
              </a:rPr>
              <a:t>ờng</a:t>
            </a:r>
          </a:p>
        </p:txBody>
      </p:sp>
      <p:sp>
        <p:nvSpPr>
          <p:cNvPr id="17" name="AutoShape 3">
            <a:extLst>
              <a:ext uri="{FF2B5EF4-FFF2-40B4-BE49-F238E27FC236}">
                <a16:creationId xmlns:a16="http://schemas.microsoft.com/office/drawing/2014/main" id="{E201D31A-3EF0-415B-90B5-D715E0839781}"/>
              </a:ext>
            </a:extLst>
          </p:cNvPr>
          <p:cNvSpPr>
            <a:spLocks noChangeArrowheads="1"/>
          </p:cNvSpPr>
          <p:nvPr/>
        </p:nvSpPr>
        <p:spPr bwMode="ltGray">
          <a:xfrm rot="10806395" flipH="1" flipV="1">
            <a:off x="2773685" y="1498651"/>
            <a:ext cx="948102" cy="641350"/>
          </a:xfrm>
          <a:prstGeom prst="rightArrow">
            <a:avLst>
              <a:gd name="adj1" fmla="val 46509"/>
              <a:gd name="adj2" fmla="val 57052"/>
            </a:avLst>
          </a:prstGeom>
          <a:solidFill>
            <a:schemeClr va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b="1"/>
          </a:p>
        </p:txBody>
      </p:sp>
      <p:sp>
        <p:nvSpPr>
          <p:cNvPr id="18" name="AutoShape 3">
            <a:extLst>
              <a:ext uri="{FF2B5EF4-FFF2-40B4-BE49-F238E27FC236}">
                <a16:creationId xmlns:a16="http://schemas.microsoft.com/office/drawing/2014/main" id="{C2B764CF-1421-4EA9-B319-DAD7B07D3290}"/>
              </a:ext>
            </a:extLst>
          </p:cNvPr>
          <p:cNvSpPr>
            <a:spLocks noChangeArrowheads="1"/>
          </p:cNvSpPr>
          <p:nvPr/>
        </p:nvSpPr>
        <p:spPr bwMode="gray">
          <a:xfrm>
            <a:off x="3783650" y="2286000"/>
            <a:ext cx="7848600" cy="933287"/>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b="1">
                <a:solidFill>
                  <a:srgbClr val="7030A0"/>
                </a:solidFill>
              </a:rPr>
              <a:t>Áp dụng khi hàng hóa nhập khẩu từ các n</a:t>
            </a:r>
            <a:r>
              <a:rPr lang="vi-VN" altLang="en-US" b="1">
                <a:solidFill>
                  <a:srgbClr val="7030A0"/>
                </a:solidFill>
              </a:rPr>
              <a:t>ư</a:t>
            </a:r>
            <a:r>
              <a:rPr lang="en-US" altLang="en-US" b="1">
                <a:solidFill>
                  <a:srgbClr val="7030A0"/>
                </a:solidFill>
              </a:rPr>
              <a:t>ớc có quan hệ Tối huệ </a:t>
            </a:r>
          </a:p>
          <a:p>
            <a:r>
              <a:rPr lang="en-US" altLang="en-US" b="1">
                <a:solidFill>
                  <a:srgbClr val="7030A0"/>
                </a:solidFill>
              </a:rPr>
              <a:t>quốc với VN (xem danh sách 172 n</a:t>
            </a:r>
            <a:r>
              <a:rPr lang="vi-VN" altLang="en-US" b="1">
                <a:solidFill>
                  <a:srgbClr val="7030A0"/>
                </a:solidFill>
              </a:rPr>
              <a:t>ư</a:t>
            </a:r>
            <a:r>
              <a:rPr lang="en-US" altLang="en-US" b="1">
                <a:solidFill>
                  <a:srgbClr val="7030A0"/>
                </a:solidFill>
              </a:rPr>
              <a:t>ớc, vùng lãnh thổ tại sheet </a:t>
            </a:r>
            <a:r>
              <a:rPr lang="en-US" altLang="en-US" b="1">
                <a:solidFill>
                  <a:srgbClr val="C00000"/>
                </a:solidFill>
              </a:rPr>
              <a:t>THQ</a:t>
            </a:r>
            <a:r>
              <a:rPr lang="en-US" altLang="en-US" b="1">
                <a:solidFill>
                  <a:srgbClr val="000000"/>
                </a:solidFill>
              </a:rPr>
              <a:t>)</a:t>
            </a:r>
            <a:endParaRPr lang="en-US"/>
          </a:p>
        </p:txBody>
      </p:sp>
      <p:sp>
        <p:nvSpPr>
          <p:cNvPr id="19" name="AutoShape 3">
            <a:extLst>
              <a:ext uri="{FF2B5EF4-FFF2-40B4-BE49-F238E27FC236}">
                <a16:creationId xmlns:a16="http://schemas.microsoft.com/office/drawing/2014/main" id="{CCDA3C7B-57E9-4665-8172-F0FAA7258F26}"/>
              </a:ext>
            </a:extLst>
          </p:cNvPr>
          <p:cNvSpPr>
            <a:spLocks noChangeArrowheads="1"/>
          </p:cNvSpPr>
          <p:nvPr/>
        </p:nvSpPr>
        <p:spPr bwMode="ltGray">
          <a:xfrm rot="10806395" flipH="1" flipV="1">
            <a:off x="2742309" y="2424656"/>
            <a:ext cx="948102" cy="641350"/>
          </a:xfrm>
          <a:prstGeom prst="rightArrow">
            <a:avLst>
              <a:gd name="adj1" fmla="val 46509"/>
              <a:gd name="adj2" fmla="val 57052"/>
            </a:avLst>
          </a:prstGeom>
          <a:solidFill>
            <a:schemeClr va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b="1"/>
          </a:p>
        </p:txBody>
      </p:sp>
      <p:sp>
        <p:nvSpPr>
          <p:cNvPr id="24" name="AutoShape 3">
            <a:extLst>
              <a:ext uri="{FF2B5EF4-FFF2-40B4-BE49-F238E27FC236}">
                <a16:creationId xmlns:a16="http://schemas.microsoft.com/office/drawing/2014/main" id="{9DD8513C-973B-4B0F-AA56-B4216971EF8B}"/>
              </a:ext>
            </a:extLst>
          </p:cNvPr>
          <p:cNvSpPr>
            <a:spLocks noChangeArrowheads="1"/>
          </p:cNvSpPr>
          <p:nvPr/>
        </p:nvSpPr>
        <p:spPr bwMode="gray">
          <a:xfrm>
            <a:off x="3783650" y="3374945"/>
            <a:ext cx="7848600" cy="933287"/>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altLang="en-US" b="1">
                <a:solidFill>
                  <a:schemeClr val="accent3">
                    <a:lumMod val="50000"/>
                  </a:schemeClr>
                </a:solidFill>
              </a:rPr>
              <a:t>Áp dụng khi không có C/O, và hàng hóa NK có xuất xứ từ nước nằm</a:t>
            </a:r>
          </a:p>
          <a:p>
            <a:r>
              <a:rPr lang="en-US" altLang="en-US" b="1">
                <a:solidFill>
                  <a:schemeClr val="accent3">
                    <a:lumMod val="50000"/>
                  </a:schemeClr>
                </a:solidFill>
              </a:rPr>
              <a:t>ngoài danh sách các n</a:t>
            </a:r>
            <a:r>
              <a:rPr lang="vi-VN" altLang="en-US" b="1">
                <a:solidFill>
                  <a:schemeClr val="accent3">
                    <a:lumMod val="50000"/>
                  </a:schemeClr>
                </a:solidFill>
              </a:rPr>
              <a:t>ư</a:t>
            </a:r>
            <a:r>
              <a:rPr lang="en-US" altLang="en-US" b="1">
                <a:solidFill>
                  <a:schemeClr val="accent3">
                    <a:lumMod val="50000"/>
                  </a:schemeClr>
                </a:solidFill>
              </a:rPr>
              <a:t>ớc có tên trong sheet </a:t>
            </a:r>
            <a:r>
              <a:rPr lang="en-US" altLang="en-US" b="1">
                <a:solidFill>
                  <a:srgbClr val="C00000"/>
                </a:solidFill>
              </a:rPr>
              <a:t>THQ</a:t>
            </a:r>
            <a:r>
              <a:rPr lang="en-US" altLang="en-US" b="1">
                <a:solidFill>
                  <a:srgbClr val="7030A0"/>
                </a:solidFill>
              </a:rPr>
              <a:t> </a:t>
            </a:r>
            <a:endParaRPr lang="en-US"/>
          </a:p>
        </p:txBody>
      </p:sp>
      <p:sp>
        <p:nvSpPr>
          <p:cNvPr id="25" name="AutoShape 3">
            <a:extLst>
              <a:ext uri="{FF2B5EF4-FFF2-40B4-BE49-F238E27FC236}">
                <a16:creationId xmlns:a16="http://schemas.microsoft.com/office/drawing/2014/main" id="{D807E073-B6A4-4AF1-9B68-B6343B9A4F25}"/>
              </a:ext>
            </a:extLst>
          </p:cNvPr>
          <p:cNvSpPr>
            <a:spLocks noChangeArrowheads="1"/>
          </p:cNvSpPr>
          <p:nvPr/>
        </p:nvSpPr>
        <p:spPr bwMode="ltGray">
          <a:xfrm rot="10806395" flipH="1" flipV="1">
            <a:off x="2742309" y="3513601"/>
            <a:ext cx="948102" cy="641350"/>
          </a:xfrm>
          <a:prstGeom prst="rightArrow">
            <a:avLst>
              <a:gd name="adj1" fmla="val 46509"/>
              <a:gd name="adj2" fmla="val 57052"/>
            </a:avLst>
          </a:prstGeom>
          <a:solidFill>
            <a:schemeClr va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b="1"/>
          </a:p>
        </p:txBody>
      </p:sp>
      <p:pic>
        <p:nvPicPr>
          <p:cNvPr id="2" name="Picture 1">
            <a:extLst>
              <a:ext uri="{FF2B5EF4-FFF2-40B4-BE49-F238E27FC236}">
                <a16:creationId xmlns:a16="http://schemas.microsoft.com/office/drawing/2014/main" id="{5C2B4D5E-1A06-488E-91C9-1EBA68391637}"/>
              </a:ext>
            </a:extLst>
          </p:cNvPr>
          <p:cNvPicPr>
            <a:picLocks noChangeAspect="1"/>
          </p:cNvPicPr>
          <p:nvPr/>
        </p:nvPicPr>
        <p:blipFill>
          <a:blip r:embed="rId3"/>
          <a:stretch>
            <a:fillRect/>
          </a:stretch>
        </p:blipFill>
        <p:spPr>
          <a:xfrm>
            <a:off x="2668551" y="4478544"/>
            <a:ext cx="7353393" cy="1943688"/>
          </a:xfrm>
          <a:prstGeom prst="rect">
            <a:avLst/>
          </a:prstGeom>
          <a:ln>
            <a:noFill/>
          </a:ln>
          <a:effectLst>
            <a:outerShdw blurRad="190500" algn="tl" rotWithShape="0">
              <a:srgbClr val="000000">
                <a:alpha val="70000"/>
              </a:srgbClr>
            </a:outerShdw>
          </a:effectLst>
        </p:spPr>
      </p:pic>
      <p:cxnSp>
        <p:nvCxnSpPr>
          <p:cNvPr id="4" name="Straight Arrow Connector 3">
            <a:extLst>
              <a:ext uri="{FF2B5EF4-FFF2-40B4-BE49-F238E27FC236}">
                <a16:creationId xmlns:a16="http://schemas.microsoft.com/office/drawing/2014/main" id="{B20EB6F5-009F-4846-8EED-72709C10547B}"/>
              </a:ext>
            </a:extLst>
          </p:cNvPr>
          <p:cNvCxnSpPr/>
          <p:nvPr/>
        </p:nvCxnSpPr>
        <p:spPr>
          <a:xfrm flipH="1">
            <a:off x="8915400" y="4124245"/>
            <a:ext cx="152400" cy="447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450500F-8670-400E-9FEE-4485250878DD}"/>
              </a:ext>
            </a:extLst>
          </p:cNvPr>
          <p:cNvCxnSpPr>
            <a:cxnSpLocks/>
          </p:cNvCxnSpPr>
          <p:nvPr/>
        </p:nvCxnSpPr>
        <p:spPr>
          <a:xfrm flipH="1">
            <a:off x="9067800" y="3028980"/>
            <a:ext cx="1981200" cy="1543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922057"/>
      </p:ext>
    </p:extLst>
  </p:cSld>
  <p:clrMapOvr>
    <a:masterClrMapping/>
  </p:clrMapOvr>
  <p:transition spd="med">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85800" y="688187"/>
            <a:ext cx="10725057" cy="5786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auto">
              <a:lnSpc>
                <a:spcPts val="4000"/>
              </a:lnSpc>
              <a:spcBef>
                <a:spcPts val="0"/>
              </a:spcBef>
              <a:spcAft>
                <a:spcPts val="0"/>
              </a:spcAft>
              <a:defRPr/>
            </a:pPr>
            <a:r>
              <a:rPr lang="en-US" sz="3000" b="1">
                <a:solidFill>
                  <a:srgbClr val="960000"/>
                </a:solidFill>
                <a:cs typeface="Arial" pitchFamily="34" charset="0"/>
              </a:rPr>
              <a:t>THUẾ NHẬP KHẨU BỔ SUNG</a:t>
            </a:r>
            <a:endParaRPr lang="fr-FR" sz="3000">
              <a:solidFill>
                <a:srgbClr val="960000"/>
              </a:solidFill>
              <a:cs typeface="Arial" pitchFamily="34" charset="0"/>
            </a:endParaRPr>
          </a:p>
        </p:txBody>
      </p:sp>
      <p:pic>
        <p:nvPicPr>
          <p:cNvPr id="21" name="Picture 20"/>
          <p:cNvPicPr>
            <a:picLocks noChangeAspect="1"/>
          </p:cNvPicPr>
          <p:nvPr/>
        </p:nvPicPr>
        <p:blipFill>
          <a:blip r:embed="rId2"/>
          <a:stretch>
            <a:fillRect/>
          </a:stretch>
        </p:blipFill>
        <p:spPr>
          <a:xfrm>
            <a:off x="331264" y="266464"/>
            <a:ext cx="3248931" cy="361277"/>
          </a:xfrm>
          <a:prstGeom prst="rect">
            <a:avLst/>
          </a:prstGeom>
        </p:spPr>
      </p:pic>
      <p:sp>
        <p:nvSpPr>
          <p:cNvPr id="23" name="AutoShape 2">
            <a:extLst>
              <a:ext uri="{FF2B5EF4-FFF2-40B4-BE49-F238E27FC236}">
                <a16:creationId xmlns:a16="http://schemas.microsoft.com/office/drawing/2014/main" id="{9A0B749C-9D75-4FC8-B06F-C127C45BCD2A}"/>
              </a:ext>
            </a:extLst>
          </p:cNvPr>
          <p:cNvSpPr>
            <a:spLocks noChangeArrowheads="1"/>
          </p:cNvSpPr>
          <p:nvPr/>
        </p:nvSpPr>
        <p:spPr bwMode="gray">
          <a:xfrm>
            <a:off x="609600" y="5048566"/>
            <a:ext cx="10890250" cy="1123633"/>
          </a:xfrm>
          <a:prstGeom prst="roundRect">
            <a:avLst>
              <a:gd name="adj" fmla="val 16667"/>
            </a:avLst>
          </a:prstGeom>
          <a:gradFill rotWithShape="1">
            <a:gsLst>
              <a:gs pos="0">
                <a:srgbClr val="FFFFFF"/>
              </a:gs>
              <a:gs pos="100000">
                <a:srgbClr val="EAEAEA"/>
              </a:gs>
            </a:gsLst>
            <a:lin ang="5400000" scaled="1"/>
          </a:gradFill>
          <a:ln w="9525">
            <a:solidFill>
              <a:srgbClr val="DDDDDD"/>
            </a:solidFill>
            <a:round/>
            <a:headEnd/>
            <a:tailEnd/>
          </a:ln>
          <a:effectLst>
            <a:outerShdw dist="35921" dir="2700000" algn="ctr" rotWithShape="0">
              <a:srgbClr val="000000">
                <a:alpha val="50000"/>
              </a:srgbClr>
            </a:outerShdw>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7" name="AutoShape 3">
            <a:extLst>
              <a:ext uri="{FF2B5EF4-FFF2-40B4-BE49-F238E27FC236}">
                <a16:creationId xmlns:a16="http://schemas.microsoft.com/office/drawing/2014/main" id="{629DECE7-F8BD-4A1D-8F2A-38D6C5E2688C}"/>
              </a:ext>
            </a:extLst>
          </p:cNvPr>
          <p:cNvSpPr>
            <a:spLocks noChangeArrowheads="1"/>
          </p:cNvSpPr>
          <p:nvPr/>
        </p:nvSpPr>
        <p:spPr bwMode="gray">
          <a:xfrm>
            <a:off x="609600" y="3468686"/>
            <a:ext cx="10890250" cy="1191431"/>
          </a:xfrm>
          <a:prstGeom prst="roundRect">
            <a:avLst>
              <a:gd name="adj" fmla="val 16667"/>
            </a:avLst>
          </a:prstGeom>
          <a:gradFill rotWithShape="1">
            <a:gsLst>
              <a:gs pos="0">
                <a:srgbClr val="FFFFFF"/>
              </a:gs>
              <a:gs pos="100000">
                <a:srgbClr val="EAEAEA"/>
              </a:gs>
            </a:gsLst>
            <a:lin ang="5400000" scaled="1"/>
          </a:gradFill>
          <a:ln w="9525">
            <a:solidFill>
              <a:srgbClr val="DDDDDD"/>
            </a:solidFill>
            <a:round/>
            <a:headEnd/>
            <a:tailEnd/>
          </a:ln>
          <a:effectLst>
            <a:outerShdw dist="35921" dir="2700000" algn="ctr" rotWithShape="0">
              <a:srgbClr val="000000">
                <a:alpha val="50000"/>
              </a:srgbClr>
            </a:outerShdw>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8" name="AutoShape 4">
            <a:extLst>
              <a:ext uri="{FF2B5EF4-FFF2-40B4-BE49-F238E27FC236}">
                <a16:creationId xmlns:a16="http://schemas.microsoft.com/office/drawing/2014/main" id="{D4D2A8AF-EBEB-4955-AB60-1E7117828C68}"/>
              </a:ext>
            </a:extLst>
          </p:cNvPr>
          <p:cNvSpPr>
            <a:spLocks noChangeArrowheads="1"/>
          </p:cNvSpPr>
          <p:nvPr/>
        </p:nvSpPr>
        <p:spPr bwMode="gray">
          <a:xfrm>
            <a:off x="609600" y="1785937"/>
            <a:ext cx="10890250" cy="1233488"/>
          </a:xfrm>
          <a:prstGeom prst="roundRect">
            <a:avLst>
              <a:gd name="adj" fmla="val 16667"/>
            </a:avLst>
          </a:prstGeom>
          <a:gradFill rotWithShape="1">
            <a:gsLst>
              <a:gs pos="0">
                <a:srgbClr val="FFFFFF"/>
              </a:gs>
              <a:gs pos="100000">
                <a:srgbClr val="EAEAEA"/>
              </a:gs>
            </a:gsLst>
            <a:lin ang="5400000" scaled="1"/>
          </a:gradFill>
          <a:ln w="9525">
            <a:solidFill>
              <a:srgbClr val="DDDDDD"/>
            </a:solidFill>
            <a:round/>
            <a:headEnd/>
            <a:tailEnd/>
          </a:ln>
          <a:effectLst>
            <a:outerShdw dist="35921" dir="2700000" algn="ctr" rotWithShape="0">
              <a:srgbClr val="000000">
                <a:alpha val="50000"/>
              </a:srgbClr>
            </a:outerShdw>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nvGrpSpPr>
          <p:cNvPr id="29" name="Group 28">
            <a:extLst>
              <a:ext uri="{FF2B5EF4-FFF2-40B4-BE49-F238E27FC236}">
                <a16:creationId xmlns:a16="http://schemas.microsoft.com/office/drawing/2014/main" id="{F3B881B3-FFCF-4C30-A7F7-AA30E29ECC56}"/>
              </a:ext>
            </a:extLst>
          </p:cNvPr>
          <p:cNvGrpSpPr>
            <a:grpSpLocks/>
          </p:cNvGrpSpPr>
          <p:nvPr/>
        </p:nvGrpSpPr>
        <p:grpSpPr bwMode="auto">
          <a:xfrm>
            <a:off x="873547" y="3197225"/>
            <a:ext cx="3897334" cy="361950"/>
            <a:chOff x="720" y="1392"/>
            <a:chExt cx="4058" cy="480"/>
          </a:xfrm>
        </p:grpSpPr>
        <p:sp>
          <p:nvSpPr>
            <p:cNvPr id="53" name="AutoShape 7">
              <a:extLst>
                <a:ext uri="{FF2B5EF4-FFF2-40B4-BE49-F238E27FC236}">
                  <a16:creationId xmlns:a16="http://schemas.microsoft.com/office/drawing/2014/main" id="{B45F95D8-3BFA-439E-B55B-6D86533811BF}"/>
                </a:ext>
              </a:extLst>
            </p:cNvPr>
            <p:cNvSpPr>
              <a:spLocks noChangeArrowheads="1"/>
            </p:cNvSpPr>
            <p:nvPr/>
          </p:nvSpPr>
          <p:spPr bwMode="lt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nvGrpSpPr>
            <p:cNvPr id="54" name="Group 53">
              <a:extLst>
                <a:ext uri="{FF2B5EF4-FFF2-40B4-BE49-F238E27FC236}">
                  <a16:creationId xmlns:a16="http://schemas.microsoft.com/office/drawing/2014/main" id="{E89FAFB9-1104-46FC-B505-F49D4B9849FE}"/>
                </a:ext>
              </a:extLst>
            </p:cNvPr>
            <p:cNvGrpSpPr>
              <a:grpSpLocks/>
            </p:cNvGrpSpPr>
            <p:nvPr/>
          </p:nvGrpSpPr>
          <p:grpSpPr bwMode="auto">
            <a:xfrm>
              <a:off x="730" y="1407"/>
              <a:ext cx="4043" cy="444"/>
              <a:chOff x="744" y="1407"/>
              <a:chExt cx="3988" cy="444"/>
            </a:xfrm>
          </p:grpSpPr>
          <p:sp>
            <p:nvSpPr>
              <p:cNvPr id="55" name="AutoShape 9">
                <a:extLst>
                  <a:ext uri="{FF2B5EF4-FFF2-40B4-BE49-F238E27FC236}">
                    <a16:creationId xmlns:a16="http://schemas.microsoft.com/office/drawing/2014/main" id="{A8D85A1B-F481-4E5F-AEBA-5F0E66103C64}"/>
                  </a:ext>
                </a:extLst>
              </p:cNvPr>
              <p:cNvSpPr>
                <a:spLocks noChangeArrowheads="1"/>
              </p:cNvSpPr>
              <p:nvPr/>
            </p:nvSpPr>
            <p:spPr bwMode="ltGray">
              <a:xfrm>
                <a:off x="744" y="1736"/>
                <a:ext cx="3988" cy="115"/>
              </a:xfrm>
              <a:prstGeom prst="roundRect">
                <a:avLst>
                  <a:gd name="adj" fmla="val 50000"/>
                </a:avLst>
              </a:prstGeom>
              <a:gradFill rotWithShape="1">
                <a:gsLst>
                  <a:gs pos="0">
                    <a:schemeClr val="accent2">
                      <a:alpha val="0"/>
                    </a:schemeClr>
                  </a:gs>
                  <a:gs pos="100000">
                    <a:schemeClr val="accent2">
                      <a:gamma/>
                      <a:tint val="19216"/>
                      <a:invGamma/>
                    </a:schemeClr>
                  </a:gs>
                </a:gsLst>
                <a:lin ang="5400000" scaled="1"/>
              </a:gradFill>
              <a:ln w="9525">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6" name="AutoShape 10">
                <a:extLst>
                  <a:ext uri="{FF2B5EF4-FFF2-40B4-BE49-F238E27FC236}">
                    <a16:creationId xmlns:a16="http://schemas.microsoft.com/office/drawing/2014/main" id="{2F37C263-3180-4AC5-8D9A-694A8B1ACC15}"/>
                  </a:ext>
                </a:extLst>
              </p:cNvPr>
              <p:cNvSpPr>
                <a:spLocks noChangeArrowheads="1"/>
              </p:cNvSpPr>
              <p:nvPr/>
            </p:nvSpPr>
            <p:spPr bwMode="lt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grpSp>
        <p:nvGrpSpPr>
          <p:cNvPr id="30" name="Group 29">
            <a:extLst>
              <a:ext uri="{FF2B5EF4-FFF2-40B4-BE49-F238E27FC236}">
                <a16:creationId xmlns:a16="http://schemas.microsoft.com/office/drawing/2014/main" id="{7A7464F3-94EF-4C62-BBD8-81CCAE07E0FD}"/>
              </a:ext>
            </a:extLst>
          </p:cNvPr>
          <p:cNvGrpSpPr>
            <a:grpSpLocks/>
          </p:cNvGrpSpPr>
          <p:nvPr/>
        </p:nvGrpSpPr>
        <p:grpSpPr bwMode="auto">
          <a:xfrm>
            <a:off x="846560" y="4819967"/>
            <a:ext cx="3897335" cy="361950"/>
            <a:chOff x="720" y="1392"/>
            <a:chExt cx="4058" cy="480"/>
          </a:xfrm>
        </p:grpSpPr>
        <p:sp>
          <p:nvSpPr>
            <p:cNvPr id="45" name="AutoShape 12">
              <a:extLst>
                <a:ext uri="{FF2B5EF4-FFF2-40B4-BE49-F238E27FC236}">
                  <a16:creationId xmlns:a16="http://schemas.microsoft.com/office/drawing/2014/main" id="{4B555CA2-D0FD-4472-B459-917575B3C70A}"/>
                </a:ext>
              </a:extLst>
            </p:cNvPr>
            <p:cNvSpPr>
              <a:spLocks noChangeArrowheads="1"/>
            </p:cNvSpPr>
            <p:nvPr/>
          </p:nvSpPr>
          <p:spPr bwMode="lt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nvGrpSpPr>
            <p:cNvPr id="50" name="Group 49">
              <a:extLst>
                <a:ext uri="{FF2B5EF4-FFF2-40B4-BE49-F238E27FC236}">
                  <a16:creationId xmlns:a16="http://schemas.microsoft.com/office/drawing/2014/main" id="{9DE1F820-8971-4960-AC14-220E0032B415}"/>
                </a:ext>
              </a:extLst>
            </p:cNvPr>
            <p:cNvGrpSpPr>
              <a:grpSpLocks/>
            </p:cNvGrpSpPr>
            <p:nvPr/>
          </p:nvGrpSpPr>
          <p:grpSpPr bwMode="auto">
            <a:xfrm>
              <a:off x="730" y="1407"/>
              <a:ext cx="4043" cy="444"/>
              <a:chOff x="744" y="1407"/>
              <a:chExt cx="3988" cy="444"/>
            </a:xfrm>
          </p:grpSpPr>
          <p:sp>
            <p:nvSpPr>
              <p:cNvPr id="51" name="AutoShape 14">
                <a:extLst>
                  <a:ext uri="{FF2B5EF4-FFF2-40B4-BE49-F238E27FC236}">
                    <a16:creationId xmlns:a16="http://schemas.microsoft.com/office/drawing/2014/main" id="{477A659E-209A-4876-99BE-E54C4AB89281}"/>
                  </a:ext>
                </a:extLst>
              </p:cNvPr>
              <p:cNvSpPr>
                <a:spLocks noChangeArrowheads="1"/>
              </p:cNvSpPr>
              <p:nvPr/>
            </p:nvSpPr>
            <p:spPr bwMode="ltGray">
              <a:xfrm>
                <a:off x="744" y="1736"/>
                <a:ext cx="3988" cy="115"/>
              </a:xfrm>
              <a:prstGeom prst="roundRect">
                <a:avLst>
                  <a:gd name="adj" fmla="val 50000"/>
                </a:avLst>
              </a:prstGeom>
              <a:gradFill rotWithShape="1">
                <a:gsLst>
                  <a:gs pos="0">
                    <a:schemeClr val="hlink">
                      <a:alpha val="0"/>
                    </a:schemeClr>
                  </a:gs>
                  <a:gs pos="100000">
                    <a:schemeClr val="hlink">
                      <a:gamma/>
                      <a:tint val="25490"/>
                      <a:invGamma/>
                    </a:schemeClr>
                  </a:gs>
                </a:gsLst>
                <a:lin ang="5400000" scaled="1"/>
              </a:gradFill>
              <a:ln w="9525">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2" name="AutoShape 15">
                <a:extLst>
                  <a:ext uri="{FF2B5EF4-FFF2-40B4-BE49-F238E27FC236}">
                    <a16:creationId xmlns:a16="http://schemas.microsoft.com/office/drawing/2014/main" id="{2400A8CE-B4E9-4E6E-B81A-B9D8651CEC52}"/>
                  </a:ext>
                </a:extLst>
              </p:cNvPr>
              <p:cNvSpPr>
                <a:spLocks noChangeArrowheads="1"/>
              </p:cNvSpPr>
              <p:nvPr/>
            </p:nvSpPr>
            <p:spPr bwMode="ltGray">
              <a:xfrm>
                <a:off x="744" y="1407"/>
                <a:ext cx="3988" cy="115"/>
              </a:xfrm>
              <a:prstGeom prst="roundRect">
                <a:avLst>
                  <a:gd name="adj" fmla="val 50000"/>
                </a:avLst>
              </a:prstGeom>
              <a:gradFill rotWithShape="1">
                <a:gsLst>
                  <a:gs pos="0">
                    <a:schemeClr val="hlink">
                      <a:gamma/>
                      <a:tint val="19216"/>
                      <a:invGamma/>
                    </a:schemeClr>
                  </a:gs>
                  <a:gs pos="100000">
                    <a:schemeClr val="hlink">
                      <a:alpha val="0"/>
                    </a:schemeClr>
                  </a:gs>
                </a:gsLst>
                <a:lin ang="5400000" scaled="1"/>
              </a:gradFill>
              <a:ln w="9525">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grpSp>
        <p:nvGrpSpPr>
          <p:cNvPr id="31" name="Group 30">
            <a:extLst>
              <a:ext uri="{FF2B5EF4-FFF2-40B4-BE49-F238E27FC236}">
                <a16:creationId xmlns:a16="http://schemas.microsoft.com/office/drawing/2014/main" id="{880FD87E-9A68-43FF-A4E8-EEDAEED0B68F}"/>
              </a:ext>
            </a:extLst>
          </p:cNvPr>
          <p:cNvGrpSpPr>
            <a:grpSpLocks/>
          </p:cNvGrpSpPr>
          <p:nvPr/>
        </p:nvGrpSpPr>
        <p:grpSpPr bwMode="auto">
          <a:xfrm>
            <a:off x="876722" y="1524000"/>
            <a:ext cx="4038600" cy="361950"/>
            <a:chOff x="1388" y="1159"/>
            <a:chExt cx="2952" cy="228"/>
          </a:xfrm>
        </p:grpSpPr>
        <p:sp>
          <p:nvSpPr>
            <p:cNvPr id="39" name="AutoShape 17">
              <a:extLst>
                <a:ext uri="{FF2B5EF4-FFF2-40B4-BE49-F238E27FC236}">
                  <a16:creationId xmlns:a16="http://schemas.microsoft.com/office/drawing/2014/main" id="{0980874B-1336-4091-9CED-32BF4EAF3155}"/>
                </a:ext>
              </a:extLst>
            </p:cNvPr>
            <p:cNvSpPr>
              <a:spLocks noChangeArrowheads="1"/>
            </p:cNvSpPr>
            <p:nvPr/>
          </p:nvSpPr>
          <p:spPr bwMode="ltGray">
            <a:xfrm>
              <a:off x="1388" y="1159"/>
              <a:ext cx="2952" cy="228"/>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nvGrpSpPr>
            <p:cNvPr id="42" name="Group 41">
              <a:extLst>
                <a:ext uri="{FF2B5EF4-FFF2-40B4-BE49-F238E27FC236}">
                  <a16:creationId xmlns:a16="http://schemas.microsoft.com/office/drawing/2014/main" id="{A738DFA6-7A42-4177-A77B-3C11E84FD5EB}"/>
                </a:ext>
              </a:extLst>
            </p:cNvPr>
            <p:cNvGrpSpPr>
              <a:grpSpLocks/>
            </p:cNvGrpSpPr>
            <p:nvPr/>
          </p:nvGrpSpPr>
          <p:grpSpPr bwMode="auto">
            <a:xfrm>
              <a:off x="1395" y="1166"/>
              <a:ext cx="2941" cy="211"/>
              <a:chOff x="1395" y="1166"/>
              <a:chExt cx="2941" cy="211"/>
            </a:xfrm>
          </p:grpSpPr>
          <p:sp>
            <p:nvSpPr>
              <p:cNvPr id="43" name="AutoShape 19">
                <a:extLst>
                  <a:ext uri="{FF2B5EF4-FFF2-40B4-BE49-F238E27FC236}">
                    <a16:creationId xmlns:a16="http://schemas.microsoft.com/office/drawing/2014/main" id="{F1FA4042-3E78-4C6A-8420-CBD6EC305139}"/>
                  </a:ext>
                </a:extLst>
              </p:cNvPr>
              <p:cNvSpPr>
                <a:spLocks noChangeArrowheads="1"/>
              </p:cNvSpPr>
              <p:nvPr/>
            </p:nvSpPr>
            <p:spPr bwMode="ltGray">
              <a:xfrm>
                <a:off x="1395" y="1322"/>
                <a:ext cx="2941" cy="55"/>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4" name="AutoShape 20">
                <a:extLst>
                  <a:ext uri="{FF2B5EF4-FFF2-40B4-BE49-F238E27FC236}">
                    <a16:creationId xmlns:a16="http://schemas.microsoft.com/office/drawing/2014/main" id="{2D1C8143-8691-448C-B795-FA35ED971DF9}"/>
                  </a:ext>
                </a:extLst>
              </p:cNvPr>
              <p:cNvSpPr>
                <a:spLocks noChangeArrowheads="1"/>
              </p:cNvSpPr>
              <p:nvPr/>
            </p:nvSpPr>
            <p:spPr bwMode="ltGray">
              <a:xfrm>
                <a:off x="1395" y="1166"/>
                <a:ext cx="2941" cy="55"/>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sp>
        <p:nvSpPr>
          <p:cNvPr id="32" name="Rectangle 31">
            <a:extLst>
              <a:ext uri="{FF2B5EF4-FFF2-40B4-BE49-F238E27FC236}">
                <a16:creationId xmlns:a16="http://schemas.microsoft.com/office/drawing/2014/main" id="{66CCF82D-C331-40E4-B02C-9541271BD34A}"/>
              </a:ext>
            </a:extLst>
          </p:cNvPr>
          <p:cNvSpPr>
            <a:spLocks noChangeArrowheads="1"/>
          </p:cNvSpPr>
          <p:nvPr/>
        </p:nvSpPr>
        <p:spPr bwMode="black">
          <a:xfrm>
            <a:off x="831850" y="1556850"/>
            <a:ext cx="3897334" cy="369332"/>
          </a:xfrm>
          <a:prstGeom prst="rect">
            <a:avLst/>
          </a:prstGeom>
          <a:noFill/>
          <a:ln w="9525">
            <a:noFill/>
            <a:miter lim="800000"/>
            <a:headEnd/>
            <a:tailEnd/>
          </a:ln>
          <a:effectLst>
            <a:outerShdw dist="17961" dir="2700000" algn="ctr" rotWithShape="0">
              <a:srgbClr val="000000">
                <a:alpha val="50000"/>
              </a:srgbClr>
            </a:outerShdw>
          </a:effec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spcBef>
                <a:spcPct val="50000"/>
              </a:spcBef>
              <a:buClr>
                <a:srgbClr val="1F3F5F"/>
              </a:buClr>
            </a:pPr>
            <a:r>
              <a:rPr lang="en-US" sz="1600" b="1">
                <a:solidFill>
                  <a:srgbClr val="FFFFFF"/>
                </a:solidFill>
              </a:rPr>
              <a:t> </a:t>
            </a:r>
            <a:r>
              <a:rPr lang="vi-VN" b="1">
                <a:solidFill>
                  <a:srgbClr val="FFFFFF"/>
                </a:solidFill>
              </a:rPr>
              <a:t>Thuế chống bán phá giá </a:t>
            </a:r>
            <a:endParaRPr lang="en-US" b="1">
              <a:solidFill>
                <a:srgbClr val="FFFFFF"/>
              </a:solidFill>
            </a:endParaRPr>
          </a:p>
        </p:txBody>
      </p:sp>
      <p:sp>
        <p:nvSpPr>
          <p:cNvPr id="33" name="Rectangle 32">
            <a:extLst>
              <a:ext uri="{FF2B5EF4-FFF2-40B4-BE49-F238E27FC236}">
                <a16:creationId xmlns:a16="http://schemas.microsoft.com/office/drawing/2014/main" id="{A7EDC5D7-82CD-4C50-8095-95FCC5971241}"/>
              </a:ext>
            </a:extLst>
          </p:cNvPr>
          <p:cNvSpPr>
            <a:spLocks noChangeArrowheads="1"/>
          </p:cNvSpPr>
          <p:nvPr/>
        </p:nvSpPr>
        <p:spPr bwMode="black">
          <a:xfrm>
            <a:off x="895747" y="3182580"/>
            <a:ext cx="3897334" cy="369332"/>
          </a:xfrm>
          <a:prstGeom prst="rect">
            <a:avLst/>
          </a:prstGeom>
          <a:noFill/>
          <a:ln w="9525">
            <a:noFill/>
            <a:miter lim="800000"/>
            <a:headEnd/>
            <a:tailEnd/>
          </a:ln>
          <a:effectLst>
            <a:outerShdw dist="17961" dir="2700000" algn="ctr" rotWithShape="0">
              <a:srgbClr val="000000">
                <a:alpha val="50000"/>
              </a:srgbClr>
            </a:outerShdw>
          </a:effec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spcBef>
                <a:spcPct val="50000"/>
              </a:spcBef>
              <a:buClr>
                <a:srgbClr val="1F3F5F"/>
              </a:buClr>
            </a:pPr>
            <a:r>
              <a:rPr lang="vi-VN" b="1">
                <a:solidFill>
                  <a:srgbClr val="FFFFFF"/>
                </a:solidFill>
              </a:rPr>
              <a:t>Thuế chống trợ cấp </a:t>
            </a:r>
            <a:endParaRPr lang="en-US" b="1">
              <a:solidFill>
                <a:srgbClr val="FFFFFF"/>
              </a:solidFill>
            </a:endParaRPr>
          </a:p>
        </p:txBody>
      </p:sp>
      <p:sp>
        <p:nvSpPr>
          <p:cNvPr id="34" name="Rectangle 33">
            <a:extLst>
              <a:ext uri="{FF2B5EF4-FFF2-40B4-BE49-F238E27FC236}">
                <a16:creationId xmlns:a16="http://schemas.microsoft.com/office/drawing/2014/main" id="{FE17D379-1EB3-41ED-BFC6-BF31B4D2C449}"/>
              </a:ext>
            </a:extLst>
          </p:cNvPr>
          <p:cNvSpPr>
            <a:spLocks noChangeArrowheads="1"/>
          </p:cNvSpPr>
          <p:nvPr/>
        </p:nvSpPr>
        <p:spPr bwMode="black">
          <a:xfrm>
            <a:off x="1181523" y="4808855"/>
            <a:ext cx="3276600" cy="369332"/>
          </a:xfrm>
          <a:prstGeom prst="rect">
            <a:avLst/>
          </a:prstGeom>
          <a:noFill/>
          <a:ln w="9525">
            <a:noFill/>
            <a:miter lim="800000"/>
            <a:headEnd/>
            <a:tailEnd/>
          </a:ln>
          <a:effectLst>
            <a:outerShdw dist="17961" dir="2700000" algn="ctr" rotWithShape="0">
              <a:srgbClr val="000000">
                <a:alpha val="50000"/>
              </a:srgbClr>
            </a:outerShdw>
          </a:effec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spcBef>
                <a:spcPct val="50000"/>
              </a:spcBef>
              <a:buClr>
                <a:srgbClr val="1F3F5F"/>
              </a:buClr>
            </a:pPr>
            <a:r>
              <a:rPr lang="en-US" sz="1600" b="1">
                <a:solidFill>
                  <a:srgbClr val="FFFFFF"/>
                </a:solidFill>
              </a:rPr>
              <a:t> </a:t>
            </a:r>
            <a:r>
              <a:rPr lang="vi-VN" b="1">
                <a:solidFill>
                  <a:srgbClr val="FFFFFF"/>
                </a:solidFill>
              </a:rPr>
              <a:t>Thuế tự vệ</a:t>
            </a:r>
            <a:endParaRPr lang="en-US" b="1">
              <a:solidFill>
                <a:srgbClr val="FFFFFF"/>
              </a:solidFill>
            </a:endParaRPr>
          </a:p>
        </p:txBody>
      </p:sp>
      <p:sp>
        <p:nvSpPr>
          <p:cNvPr id="35" name="Rectangle 34">
            <a:extLst>
              <a:ext uri="{FF2B5EF4-FFF2-40B4-BE49-F238E27FC236}">
                <a16:creationId xmlns:a16="http://schemas.microsoft.com/office/drawing/2014/main" id="{DE52ACDB-4505-49CF-A7D4-1FF21DDEFAFF}"/>
              </a:ext>
            </a:extLst>
          </p:cNvPr>
          <p:cNvSpPr>
            <a:spLocks noChangeArrowheads="1"/>
          </p:cNvSpPr>
          <p:nvPr/>
        </p:nvSpPr>
        <p:spPr bwMode="auto">
          <a:xfrm>
            <a:off x="741363" y="3646487"/>
            <a:ext cx="10428221" cy="982833"/>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lnSpc>
                <a:spcPct val="110000"/>
              </a:lnSpc>
            </a:pPr>
            <a:r>
              <a:rPr lang="en-US"/>
              <a:t>L</a:t>
            </a:r>
            <a:r>
              <a:rPr lang="vi-VN"/>
              <a:t>à thuế nhập khẩu bổ sung</a:t>
            </a:r>
            <a:r>
              <a:rPr lang="vi-VN" b="1"/>
              <a:t> </a:t>
            </a:r>
            <a:r>
              <a:rPr lang="vi-VN"/>
              <a:t>được áp dụng trong trường hợp hàng hóa được trợ cấp nhập khẩu vào Việt Nam gây ra hoặc đe dọa gây ra thiệt hại đáng kể cho ngành sản xuất trong nước hoặc ngăn cản sự hình thành của ngành sản xuất trong nước</a:t>
            </a:r>
            <a:endParaRPr lang="en-US" sz="1400">
              <a:solidFill>
                <a:srgbClr val="000000"/>
              </a:solidFill>
            </a:endParaRPr>
          </a:p>
        </p:txBody>
      </p:sp>
      <p:sp>
        <p:nvSpPr>
          <p:cNvPr id="36" name="Rectangle 35">
            <a:extLst>
              <a:ext uri="{FF2B5EF4-FFF2-40B4-BE49-F238E27FC236}">
                <a16:creationId xmlns:a16="http://schemas.microsoft.com/office/drawing/2014/main" id="{12A8D083-DA98-4B4E-B91E-837AB4E3EE10}"/>
              </a:ext>
            </a:extLst>
          </p:cNvPr>
          <p:cNvSpPr>
            <a:spLocks noChangeArrowheads="1"/>
          </p:cNvSpPr>
          <p:nvPr/>
        </p:nvSpPr>
        <p:spPr bwMode="auto">
          <a:xfrm>
            <a:off x="741363" y="1963737"/>
            <a:ext cx="10428221" cy="982833"/>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lnSpc>
                <a:spcPct val="110000"/>
              </a:lnSpc>
            </a:pPr>
            <a:r>
              <a:rPr lang="en-US"/>
              <a:t>L</a:t>
            </a:r>
            <a:r>
              <a:rPr lang="vi-VN"/>
              <a:t>à thuế nhập khẩu bổ sung được áp dụng trong trường hợp hàng hóa bán phá giá nhập khẩu vào Việt Nam gây ra hoặc đe dọa gây ra thiệt hại đáng kể cho ngành sản xuất trong nước hoặc ngăn cản sự hình thành của ngành sản xuất trong nước</a:t>
            </a:r>
            <a:endParaRPr lang="en-US" sz="1400">
              <a:solidFill>
                <a:srgbClr val="000000"/>
              </a:solidFill>
            </a:endParaRPr>
          </a:p>
        </p:txBody>
      </p:sp>
      <p:sp>
        <p:nvSpPr>
          <p:cNvPr id="57" name="Rectangle 56">
            <a:extLst>
              <a:ext uri="{FF2B5EF4-FFF2-40B4-BE49-F238E27FC236}">
                <a16:creationId xmlns:a16="http://schemas.microsoft.com/office/drawing/2014/main" id="{13A09C7B-421F-4A8E-BA00-310F2B48F2C4}"/>
              </a:ext>
            </a:extLst>
          </p:cNvPr>
          <p:cNvSpPr>
            <a:spLocks noChangeArrowheads="1"/>
          </p:cNvSpPr>
          <p:nvPr/>
        </p:nvSpPr>
        <p:spPr bwMode="auto">
          <a:xfrm>
            <a:off x="735501" y="5189367"/>
            <a:ext cx="10434083" cy="982833"/>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lnSpc>
                <a:spcPct val="110000"/>
              </a:lnSpc>
            </a:pPr>
            <a:r>
              <a:rPr lang="vi-VN"/>
              <a:t>là thuế nhập khẩu bổ sung</a:t>
            </a:r>
            <a:r>
              <a:rPr lang="vi-VN" b="1"/>
              <a:t> </a:t>
            </a:r>
            <a:r>
              <a:rPr lang="vi-VN"/>
              <a:t>được áp dụng trong trường hợp nhập khẩu hàng hóa quá mức vào Việt Nam gây thiệt hại nghiêm trọng hoặc đe dọa gây ra thiệt hại nghiêm trọng cho ngành sản xuất trong nước hoặc ngăn cản sự hình thành của ngành sản xuất trong nước</a:t>
            </a:r>
            <a:endParaRPr lang="en-US" sz="1400">
              <a:solidFill>
                <a:srgbClr val="000000"/>
              </a:solidFill>
            </a:endParaRPr>
          </a:p>
        </p:txBody>
      </p:sp>
    </p:spTree>
    <p:extLst>
      <p:ext uri="{BB962C8B-B14F-4D97-AF65-F5344CB8AC3E}">
        <p14:creationId xmlns:p14="http://schemas.microsoft.com/office/powerpoint/2010/main" val="1226439632"/>
      </p:ext>
    </p:extLst>
  </p:cSld>
  <p:clrMapOvr>
    <a:masterClrMapping/>
  </p:clrMapOvr>
  <p:transition spd="med">
    <p:newsfla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85800" y="688187"/>
            <a:ext cx="10725057" cy="5786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auto">
              <a:lnSpc>
                <a:spcPts val="4000"/>
              </a:lnSpc>
              <a:spcBef>
                <a:spcPts val="0"/>
              </a:spcBef>
              <a:spcAft>
                <a:spcPts val="0"/>
              </a:spcAft>
              <a:defRPr/>
            </a:pPr>
            <a:r>
              <a:rPr lang="en-US" sz="3000" b="1">
                <a:solidFill>
                  <a:srgbClr val="960000"/>
                </a:solidFill>
                <a:cs typeface="Arial" pitchFamily="34" charset="0"/>
              </a:rPr>
              <a:t>CÁCH TÍNH THUẾ</a:t>
            </a:r>
            <a:endParaRPr lang="fr-FR" sz="3000">
              <a:solidFill>
                <a:srgbClr val="960000"/>
              </a:solidFill>
              <a:cs typeface="Arial" pitchFamily="34" charset="0"/>
            </a:endParaRPr>
          </a:p>
        </p:txBody>
      </p:sp>
      <p:pic>
        <p:nvPicPr>
          <p:cNvPr id="21" name="Picture 20"/>
          <p:cNvPicPr>
            <a:picLocks noChangeAspect="1"/>
          </p:cNvPicPr>
          <p:nvPr/>
        </p:nvPicPr>
        <p:blipFill>
          <a:blip r:embed="rId2"/>
          <a:stretch>
            <a:fillRect/>
          </a:stretch>
        </p:blipFill>
        <p:spPr>
          <a:xfrm>
            <a:off x="331264" y="266464"/>
            <a:ext cx="3248931" cy="361277"/>
          </a:xfrm>
          <a:prstGeom prst="rect">
            <a:avLst/>
          </a:prstGeom>
        </p:spPr>
      </p:pic>
      <p:sp>
        <p:nvSpPr>
          <p:cNvPr id="2" name="Rectangle 1">
            <a:extLst>
              <a:ext uri="{FF2B5EF4-FFF2-40B4-BE49-F238E27FC236}">
                <a16:creationId xmlns:a16="http://schemas.microsoft.com/office/drawing/2014/main" id="{4A57CBA3-457B-4D0D-9851-D90409DFA597}"/>
              </a:ext>
            </a:extLst>
          </p:cNvPr>
          <p:cNvSpPr/>
          <p:nvPr/>
        </p:nvSpPr>
        <p:spPr>
          <a:xfrm>
            <a:off x="3591919" y="1661488"/>
            <a:ext cx="7769471" cy="369332"/>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r>
              <a:rPr lang="en-US" b="1">
                <a:solidFill>
                  <a:srgbClr val="C00000"/>
                </a:solidFill>
                <a:latin typeface="TeXGyreAdventor"/>
              </a:rPr>
              <a:t>Thuế nhập khẩu </a:t>
            </a:r>
            <a:r>
              <a:rPr lang="en-US" b="1">
                <a:solidFill>
                  <a:srgbClr val="000000"/>
                </a:solidFill>
                <a:latin typeface="TeXGyreAdventor"/>
              </a:rPr>
              <a:t>= Trị giá tính thuế NK x Thuế suất thuế NK</a:t>
            </a:r>
            <a:endParaRPr lang="en-US"/>
          </a:p>
        </p:txBody>
      </p:sp>
      <p:sp>
        <p:nvSpPr>
          <p:cNvPr id="38" name="Rectangle 37">
            <a:extLst>
              <a:ext uri="{FF2B5EF4-FFF2-40B4-BE49-F238E27FC236}">
                <a16:creationId xmlns:a16="http://schemas.microsoft.com/office/drawing/2014/main" id="{30878530-D969-4B3C-9293-FD733690F256}"/>
              </a:ext>
            </a:extLst>
          </p:cNvPr>
          <p:cNvSpPr/>
          <p:nvPr/>
        </p:nvSpPr>
        <p:spPr>
          <a:xfrm>
            <a:off x="3588989" y="2161054"/>
            <a:ext cx="7769471" cy="646331"/>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a:spAutoFit/>
          </a:bodyPr>
          <a:lstStyle/>
          <a:p>
            <a:r>
              <a:rPr lang="en-US" b="1">
                <a:solidFill>
                  <a:srgbClr val="0070C0"/>
                </a:solidFill>
                <a:latin typeface="TeXGyreAdventor"/>
              </a:rPr>
              <a:t>Thuế nhập khẩu bổ sung </a:t>
            </a:r>
            <a:r>
              <a:rPr lang="en-US" b="1">
                <a:solidFill>
                  <a:srgbClr val="000000"/>
                </a:solidFill>
                <a:latin typeface="TeXGyreAdventor"/>
              </a:rPr>
              <a:t>= Giá tính thuế nhập khẩu x Thuế suất thuế NK bổ sung</a:t>
            </a:r>
          </a:p>
          <a:p>
            <a:r>
              <a:rPr lang="en-US" b="1">
                <a:solidFill>
                  <a:srgbClr val="000000"/>
                </a:solidFill>
                <a:latin typeface="TeXGyreAdventor"/>
              </a:rPr>
              <a:t>Hoặc = Số l</a:t>
            </a:r>
            <a:r>
              <a:rPr lang="vi-VN" b="1">
                <a:solidFill>
                  <a:srgbClr val="000000"/>
                </a:solidFill>
                <a:latin typeface="TeXGyreAdventor"/>
              </a:rPr>
              <a:t>ư</a:t>
            </a:r>
            <a:r>
              <a:rPr lang="en-US" b="1">
                <a:solidFill>
                  <a:srgbClr val="000000"/>
                </a:solidFill>
                <a:latin typeface="TeXGyreAdventor"/>
              </a:rPr>
              <a:t>ợng hàng hóa x Tiền thuế phải nộp trên 1 đ</a:t>
            </a:r>
            <a:r>
              <a:rPr lang="vi-VN" b="1">
                <a:solidFill>
                  <a:srgbClr val="000000"/>
                </a:solidFill>
                <a:latin typeface="TeXGyreAdventor"/>
              </a:rPr>
              <a:t>ơ</a:t>
            </a:r>
            <a:r>
              <a:rPr lang="en-US" b="1">
                <a:solidFill>
                  <a:srgbClr val="000000"/>
                </a:solidFill>
                <a:latin typeface="TeXGyreAdventor"/>
              </a:rPr>
              <a:t>n vị hàng hóa</a:t>
            </a:r>
            <a:endParaRPr lang="en-US"/>
          </a:p>
        </p:txBody>
      </p:sp>
      <p:sp>
        <p:nvSpPr>
          <p:cNvPr id="40" name="Rectangle 39">
            <a:extLst>
              <a:ext uri="{FF2B5EF4-FFF2-40B4-BE49-F238E27FC236}">
                <a16:creationId xmlns:a16="http://schemas.microsoft.com/office/drawing/2014/main" id="{0422DCCD-988B-495C-8803-901C4EBC36A5}"/>
              </a:ext>
            </a:extLst>
          </p:cNvPr>
          <p:cNvSpPr/>
          <p:nvPr/>
        </p:nvSpPr>
        <p:spPr>
          <a:xfrm>
            <a:off x="3591919" y="2962250"/>
            <a:ext cx="7769471" cy="646331"/>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r>
              <a:rPr lang="en-US" b="1">
                <a:solidFill>
                  <a:srgbClr val="0070C0"/>
                </a:solidFill>
                <a:latin typeface="TeXGyreAdventor"/>
              </a:rPr>
              <a:t>Thuế Tiêu thụ đặc biệt </a:t>
            </a:r>
            <a:r>
              <a:rPr lang="en-US" b="1">
                <a:solidFill>
                  <a:srgbClr val="000000"/>
                </a:solidFill>
                <a:latin typeface="TeXGyreAdventor"/>
              </a:rPr>
              <a:t>= (Trị giá tính thuế nhập khẩu + Tiền thuế nhập khẩu) x Thuế suất thuế TTĐB</a:t>
            </a:r>
            <a:endParaRPr lang="en-US"/>
          </a:p>
        </p:txBody>
      </p:sp>
      <p:sp>
        <p:nvSpPr>
          <p:cNvPr id="41" name="Rectangle 40">
            <a:extLst>
              <a:ext uri="{FF2B5EF4-FFF2-40B4-BE49-F238E27FC236}">
                <a16:creationId xmlns:a16="http://schemas.microsoft.com/office/drawing/2014/main" id="{9469426F-E86A-4E23-9EA6-E1F6451D34F1}"/>
              </a:ext>
            </a:extLst>
          </p:cNvPr>
          <p:cNvSpPr/>
          <p:nvPr/>
        </p:nvSpPr>
        <p:spPr>
          <a:xfrm>
            <a:off x="3583126" y="3763446"/>
            <a:ext cx="7757747" cy="646331"/>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r>
              <a:rPr lang="en-US" b="1">
                <a:solidFill>
                  <a:srgbClr val="0070C0"/>
                </a:solidFill>
                <a:latin typeface="TeXGyreAdventor"/>
              </a:rPr>
              <a:t>Thuế bảo vệ môi tr</a:t>
            </a:r>
            <a:r>
              <a:rPr lang="vi-VN" b="1">
                <a:solidFill>
                  <a:srgbClr val="0070C0"/>
                </a:solidFill>
                <a:latin typeface="TeXGyreAdventor"/>
              </a:rPr>
              <a:t>ư</a:t>
            </a:r>
            <a:r>
              <a:rPr lang="en-US" b="1">
                <a:solidFill>
                  <a:srgbClr val="0070C0"/>
                </a:solidFill>
                <a:latin typeface="TeXGyreAdventor"/>
              </a:rPr>
              <a:t>ờng </a:t>
            </a:r>
            <a:r>
              <a:rPr lang="en-US" b="1">
                <a:solidFill>
                  <a:srgbClr val="000000"/>
                </a:solidFill>
                <a:latin typeface="TeXGyreAdventor"/>
              </a:rPr>
              <a:t>= Số l</a:t>
            </a:r>
            <a:r>
              <a:rPr lang="vi-VN" b="1">
                <a:solidFill>
                  <a:srgbClr val="000000"/>
                </a:solidFill>
                <a:latin typeface="TeXGyreAdventor"/>
              </a:rPr>
              <a:t>ư</a:t>
            </a:r>
            <a:r>
              <a:rPr lang="en-US" b="1">
                <a:solidFill>
                  <a:srgbClr val="000000"/>
                </a:solidFill>
                <a:latin typeface="TeXGyreAdventor"/>
              </a:rPr>
              <a:t>ợng hàng hóa x Tiền thuế BVMT phải nộp trên 1 đ</a:t>
            </a:r>
            <a:r>
              <a:rPr lang="vi-VN" b="1">
                <a:solidFill>
                  <a:srgbClr val="000000"/>
                </a:solidFill>
                <a:latin typeface="TeXGyreAdventor"/>
              </a:rPr>
              <a:t>ơ</a:t>
            </a:r>
            <a:r>
              <a:rPr lang="en-US" b="1">
                <a:solidFill>
                  <a:srgbClr val="000000"/>
                </a:solidFill>
                <a:latin typeface="TeXGyreAdventor"/>
              </a:rPr>
              <a:t>n vị hàng hóa </a:t>
            </a:r>
            <a:endParaRPr lang="en-US"/>
          </a:p>
        </p:txBody>
      </p:sp>
      <p:sp>
        <p:nvSpPr>
          <p:cNvPr id="46" name="Rectangle 45">
            <a:extLst>
              <a:ext uri="{FF2B5EF4-FFF2-40B4-BE49-F238E27FC236}">
                <a16:creationId xmlns:a16="http://schemas.microsoft.com/office/drawing/2014/main" id="{492518CB-3927-4A9D-BDDD-58489638E90E}"/>
              </a:ext>
            </a:extLst>
          </p:cNvPr>
          <p:cNvSpPr/>
          <p:nvPr/>
        </p:nvSpPr>
        <p:spPr>
          <a:xfrm>
            <a:off x="3591920" y="4574802"/>
            <a:ext cx="7748953" cy="646331"/>
          </a:xfrm>
          <a:prstGeom prst="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a:spAutoFit/>
          </a:bodyPr>
          <a:lstStyle/>
          <a:p>
            <a:r>
              <a:rPr lang="en-US" b="1">
                <a:solidFill>
                  <a:srgbClr val="C00000"/>
                </a:solidFill>
                <a:latin typeface="TeXGyreAdventor"/>
              </a:rPr>
              <a:t>Thuế Giá trị gia tăng </a:t>
            </a:r>
            <a:r>
              <a:rPr lang="en-US" b="1">
                <a:solidFill>
                  <a:srgbClr val="000000"/>
                </a:solidFill>
                <a:latin typeface="TeXGyreAdventor"/>
              </a:rPr>
              <a:t>= (Trị giá tính thuế NK + Thuế NK + Thuế NK bổ sung + Thuế Tiêu thụ đặc biệt + Thuế BVMT) x Thuế suất thuế GTGT</a:t>
            </a:r>
            <a:endParaRPr lang="en-US"/>
          </a:p>
        </p:txBody>
      </p:sp>
      <p:sp>
        <p:nvSpPr>
          <p:cNvPr id="48" name="AutoShape 3">
            <a:extLst>
              <a:ext uri="{FF2B5EF4-FFF2-40B4-BE49-F238E27FC236}">
                <a16:creationId xmlns:a16="http://schemas.microsoft.com/office/drawing/2014/main" id="{2E446CBE-3080-483A-8A24-30495EB5C2B4}"/>
              </a:ext>
            </a:extLst>
          </p:cNvPr>
          <p:cNvSpPr>
            <a:spLocks noChangeArrowheads="1"/>
          </p:cNvSpPr>
          <p:nvPr/>
        </p:nvSpPr>
        <p:spPr bwMode="gray">
          <a:xfrm>
            <a:off x="2617788" y="3166820"/>
            <a:ext cx="468313" cy="542925"/>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 name="Oval 10">
            <a:extLst>
              <a:ext uri="{FF2B5EF4-FFF2-40B4-BE49-F238E27FC236}">
                <a16:creationId xmlns:a16="http://schemas.microsoft.com/office/drawing/2014/main" id="{DCC907D9-1A89-4A1B-A285-EA04C3C6FDBB}"/>
              </a:ext>
            </a:extLst>
          </p:cNvPr>
          <p:cNvSpPr>
            <a:spLocks noChangeArrowheads="1"/>
          </p:cNvSpPr>
          <p:nvPr/>
        </p:nvSpPr>
        <p:spPr bwMode="gray">
          <a:xfrm>
            <a:off x="457200" y="2368307"/>
            <a:ext cx="2001838" cy="2033588"/>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8" name="Oval 11">
            <a:extLst>
              <a:ext uri="{FF2B5EF4-FFF2-40B4-BE49-F238E27FC236}">
                <a16:creationId xmlns:a16="http://schemas.microsoft.com/office/drawing/2014/main" id="{0B53F36D-E13F-497A-9307-A5733FE1DDDC}"/>
              </a:ext>
            </a:extLst>
          </p:cNvPr>
          <p:cNvSpPr>
            <a:spLocks noChangeArrowheads="1"/>
          </p:cNvSpPr>
          <p:nvPr/>
        </p:nvSpPr>
        <p:spPr bwMode="gray">
          <a:xfrm>
            <a:off x="457200" y="2368307"/>
            <a:ext cx="2001838" cy="2033588"/>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9" name="Oval 12">
            <a:extLst>
              <a:ext uri="{FF2B5EF4-FFF2-40B4-BE49-F238E27FC236}">
                <a16:creationId xmlns:a16="http://schemas.microsoft.com/office/drawing/2014/main" id="{C59276B6-6C87-43D5-B3E2-48EEBF67E948}"/>
              </a:ext>
            </a:extLst>
          </p:cNvPr>
          <p:cNvSpPr>
            <a:spLocks noChangeArrowheads="1"/>
          </p:cNvSpPr>
          <p:nvPr/>
        </p:nvSpPr>
        <p:spPr bwMode="gray">
          <a:xfrm>
            <a:off x="598488" y="2509595"/>
            <a:ext cx="1739900" cy="1768475"/>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0" name="Oval 13">
            <a:extLst>
              <a:ext uri="{FF2B5EF4-FFF2-40B4-BE49-F238E27FC236}">
                <a16:creationId xmlns:a16="http://schemas.microsoft.com/office/drawing/2014/main" id="{2F5BCFF1-B62C-4EDF-BBD3-605B115DE169}"/>
              </a:ext>
            </a:extLst>
          </p:cNvPr>
          <p:cNvSpPr>
            <a:spLocks noChangeArrowheads="1"/>
          </p:cNvSpPr>
          <p:nvPr/>
        </p:nvSpPr>
        <p:spPr bwMode="gray">
          <a:xfrm>
            <a:off x="600075" y="2512770"/>
            <a:ext cx="1739900" cy="1768475"/>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1" name="Oval 14">
            <a:extLst>
              <a:ext uri="{FF2B5EF4-FFF2-40B4-BE49-F238E27FC236}">
                <a16:creationId xmlns:a16="http://schemas.microsoft.com/office/drawing/2014/main" id="{3948B9FF-21A4-486D-8F3C-1228D28CDBF3}"/>
              </a:ext>
            </a:extLst>
          </p:cNvPr>
          <p:cNvSpPr>
            <a:spLocks noChangeArrowheads="1"/>
          </p:cNvSpPr>
          <p:nvPr/>
        </p:nvSpPr>
        <p:spPr bwMode="gray">
          <a:xfrm>
            <a:off x="692150" y="2603257"/>
            <a:ext cx="1566863" cy="1592263"/>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nvGrpSpPr>
          <p:cNvPr id="62" name="Group 15">
            <a:extLst>
              <a:ext uri="{FF2B5EF4-FFF2-40B4-BE49-F238E27FC236}">
                <a16:creationId xmlns:a16="http://schemas.microsoft.com/office/drawing/2014/main" id="{DC60433E-A2EE-44A5-B04C-8913CB26E70F}"/>
              </a:ext>
            </a:extLst>
          </p:cNvPr>
          <p:cNvGrpSpPr>
            <a:grpSpLocks/>
          </p:cNvGrpSpPr>
          <p:nvPr/>
        </p:nvGrpSpPr>
        <p:grpSpPr bwMode="auto">
          <a:xfrm>
            <a:off x="719138" y="2628657"/>
            <a:ext cx="1516063" cy="1541463"/>
            <a:chOff x="4166" y="1706"/>
            <a:chExt cx="1252" cy="1252"/>
          </a:xfrm>
        </p:grpSpPr>
        <p:sp>
          <p:nvSpPr>
            <p:cNvPr id="63" name="Oval 16">
              <a:extLst>
                <a:ext uri="{FF2B5EF4-FFF2-40B4-BE49-F238E27FC236}">
                  <a16:creationId xmlns:a16="http://schemas.microsoft.com/office/drawing/2014/main" id="{38C6AC40-DAF5-4E68-8110-049364FCFE89}"/>
                </a:ext>
              </a:extLst>
            </p:cNvPr>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4" name="Oval 17">
              <a:extLst>
                <a:ext uri="{FF2B5EF4-FFF2-40B4-BE49-F238E27FC236}">
                  <a16:creationId xmlns:a16="http://schemas.microsoft.com/office/drawing/2014/main" id="{C42F562D-F0B5-4B5A-9488-2F5FF22F5A2F}"/>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5" name="Oval 18">
              <a:extLst>
                <a:ext uri="{FF2B5EF4-FFF2-40B4-BE49-F238E27FC236}">
                  <a16:creationId xmlns:a16="http://schemas.microsoft.com/office/drawing/2014/main" id="{5FB1F59D-A11B-444E-AD05-B25C0F37780C}"/>
                </a:ext>
              </a:extLst>
            </p:cNvPr>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6" name="Oval 19">
              <a:extLst>
                <a:ext uri="{FF2B5EF4-FFF2-40B4-BE49-F238E27FC236}">
                  <a16:creationId xmlns:a16="http://schemas.microsoft.com/office/drawing/2014/main" id="{A3EC0EF3-C8EE-4B6C-8594-5B04EB519AD8}"/>
                </a:ext>
              </a:extLst>
            </p:cNvPr>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68" name="Text Box 38">
            <a:extLst>
              <a:ext uri="{FF2B5EF4-FFF2-40B4-BE49-F238E27FC236}">
                <a16:creationId xmlns:a16="http://schemas.microsoft.com/office/drawing/2014/main" id="{BC4AB91F-A6DC-46EE-9230-3DD2005CA44D}"/>
              </a:ext>
            </a:extLst>
          </p:cNvPr>
          <p:cNvSpPr txBox="1">
            <a:spLocks noChangeArrowheads="1"/>
          </p:cNvSpPr>
          <p:nvPr/>
        </p:nvSpPr>
        <p:spPr bwMode="gray">
          <a:xfrm>
            <a:off x="952197" y="2768883"/>
            <a:ext cx="103265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b="1">
                <a:solidFill>
                  <a:srgbClr val="C00000"/>
                </a:solidFill>
              </a:rPr>
              <a:t>HÀNG</a:t>
            </a:r>
          </a:p>
          <a:p>
            <a:pPr algn="ctr" eaLnBrk="0" hangingPunct="0"/>
            <a:r>
              <a:rPr lang="en-US" altLang="en-US" sz="2400" b="1">
                <a:solidFill>
                  <a:srgbClr val="C00000"/>
                </a:solidFill>
              </a:rPr>
              <a:t>NHẬP</a:t>
            </a:r>
          </a:p>
          <a:p>
            <a:pPr algn="ctr" eaLnBrk="0" hangingPunct="0"/>
            <a:r>
              <a:rPr lang="en-US" altLang="en-US" sz="2400" b="1">
                <a:solidFill>
                  <a:srgbClr val="C00000"/>
                </a:solidFill>
              </a:rPr>
              <a:t>KHẨU</a:t>
            </a:r>
          </a:p>
        </p:txBody>
      </p:sp>
      <p:sp>
        <p:nvSpPr>
          <p:cNvPr id="4" name="Left Brace 3">
            <a:extLst>
              <a:ext uri="{FF2B5EF4-FFF2-40B4-BE49-F238E27FC236}">
                <a16:creationId xmlns:a16="http://schemas.microsoft.com/office/drawing/2014/main" id="{E7E0C04E-53F6-4D74-AA9C-7DAA35C23A28}"/>
              </a:ext>
            </a:extLst>
          </p:cNvPr>
          <p:cNvSpPr/>
          <p:nvPr/>
        </p:nvSpPr>
        <p:spPr>
          <a:xfrm>
            <a:off x="3132138" y="1652696"/>
            <a:ext cx="413744" cy="35596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Plus Sign 4">
            <a:extLst>
              <a:ext uri="{FF2B5EF4-FFF2-40B4-BE49-F238E27FC236}">
                <a16:creationId xmlns:a16="http://schemas.microsoft.com/office/drawing/2014/main" id="{EFDDCD9F-9F0D-4809-AD32-869323BC5B41}"/>
              </a:ext>
            </a:extLst>
          </p:cNvPr>
          <p:cNvSpPr/>
          <p:nvPr/>
        </p:nvSpPr>
        <p:spPr>
          <a:xfrm>
            <a:off x="2087470" y="1066800"/>
            <a:ext cx="250918" cy="208625"/>
          </a:xfrm>
          <a:prstGeom prst="mathPlus">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lus Sign 68">
            <a:extLst>
              <a:ext uri="{FF2B5EF4-FFF2-40B4-BE49-F238E27FC236}">
                <a16:creationId xmlns:a16="http://schemas.microsoft.com/office/drawing/2014/main" id="{9F594668-6A46-4A6B-A578-3067991CFECE}"/>
              </a:ext>
            </a:extLst>
          </p:cNvPr>
          <p:cNvSpPr/>
          <p:nvPr/>
        </p:nvSpPr>
        <p:spPr>
          <a:xfrm>
            <a:off x="11410857" y="1952429"/>
            <a:ext cx="250918" cy="208625"/>
          </a:xfrm>
          <a:prstGeom prst="mathPlus">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lus Sign 69">
            <a:extLst>
              <a:ext uri="{FF2B5EF4-FFF2-40B4-BE49-F238E27FC236}">
                <a16:creationId xmlns:a16="http://schemas.microsoft.com/office/drawing/2014/main" id="{5A428DD4-EA65-4FAD-970A-ACCC7E49DDCF}"/>
              </a:ext>
            </a:extLst>
          </p:cNvPr>
          <p:cNvSpPr/>
          <p:nvPr/>
        </p:nvSpPr>
        <p:spPr>
          <a:xfrm>
            <a:off x="11401567" y="2768883"/>
            <a:ext cx="250918" cy="208625"/>
          </a:xfrm>
          <a:prstGeom prst="mathPlus">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lus Sign 70">
            <a:extLst>
              <a:ext uri="{FF2B5EF4-FFF2-40B4-BE49-F238E27FC236}">
                <a16:creationId xmlns:a16="http://schemas.microsoft.com/office/drawing/2014/main" id="{21C2880E-5B56-4605-9976-AFF80A14D3FB}"/>
              </a:ext>
            </a:extLst>
          </p:cNvPr>
          <p:cNvSpPr/>
          <p:nvPr/>
        </p:nvSpPr>
        <p:spPr>
          <a:xfrm>
            <a:off x="11410857" y="3585337"/>
            <a:ext cx="250918" cy="208625"/>
          </a:xfrm>
          <a:prstGeom prst="mathPlus">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lus Sign 71">
            <a:extLst>
              <a:ext uri="{FF2B5EF4-FFF2-40B4-BE49-F238E27FC236}">
                <a16:creationId xmlns:a16="http://schemas.microsoft.com/office/drawing/2014/main" id="{B0CD14ED-E631-455E-B706-44CB88F57C38}"/>
              </a:ext>
            </a:extLst>
          </p:cNvPr>
          <p:cNvSpPr/>
          <p:nvPr/>
        </p:nvSpPr>
        <p:spPr>
          <a:xfrm>
            <a:off x="11386911" y="4409777"/>
            <a:ext cx="250918" cy="208625"/>
          </a:xfrm>
          <a:prstGeom prst="mathPlus">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AutoShape 49">
            <a:extLst>
              <a:ext uri="{FF2B5EF4-FFF2-40B4-BE49-F238E27FC236}">
                <a16:creationId xmlns:a16="http://schemas.microsoft.com/office/drawing/2014/main" id="{5B7BD0C6-527E-4424-927B-27D24A50C96D}"/>
              </a:ext>
            </a:extLst>
          </p:cNvPr>
          <p:cNvSpPr>
            <a:spLocks noChangeArrowheads="1"/>
          </p:cNvSpPr>
          <p:nvPr/>
        </p:nvSpPr>
        <p:spPr bwMode="auto">
          <a:xfrm>
            <a:off x="836597" y="5828833"/>
            <a:ext cx="10574260" cy="457200"/>
          </a:xfrm>
          <a:prstGeom prst="roundRect">
            <a:avLst>
              <a:gd name="adj" fmla="val 50000"/>
            </a:avLst>
          </a:prstGeom>
          <a:gradFill rotWithShape="1">
            <a:gsLst>
              <a:gs pos="0">
                <a:srgbClr val="CCECFF"/>
              </a:gs>
              <a:gs pos="100000">
                <a:srgbClr val="CCECFF">
                  <a:gamma/>
                  <a:tint val="0"/>
                  <a:invGamma/>
                </a:srgbClr>
              </a:gs>
            </a:gsLst>
            <a:lin ang="0" scaled="1"/>
          </a:gra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0000FF"/>
                </a:solidFill>
                <a:latin typeface="TeXGyreAdventor"/>
              </a:rPr>
              <a:t>TIỀN THUẾ ĐỐI VỚI HÀNG XK = TRỊ GIÁ TÍNH THUẾ XK x THUẾ SUẤT THUẾ XK (nếu có)</a:t>
            </a:r>
            <a:endParaRPr lang="en-US">
              <a:solidFill>
                <a:srgbClr val="0000FF"/>
              </a:solidFill>
            </a:endParaRPr>
          </a:p>
        </p:txBody>
      </p:sp>
    </p:spTree>
    <p:extLst>
      <p:ext uri="{BB962C8B-B14F-4D97-AF65-F5344CB8AC3E}">
        <p14:creationId xmlns:p14="http://schemas.microsoft.com/office/powerpoint/2010/main" val="4263058900"/>
      </p:ext>
    </p:extLst>
  </p:cSld>
  <p:clrMapOvr>
    <a:masterClrMapping/>
  </p:clrMapOvr>
  <p:transition spd="med">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F3A425-3F64-4E99-B031-C4303E4CB5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4463" y="1023549"/>
            <a:ext cx="4852059" cy="3252699"/>
          </a:xfrm>
          <a:prstGeom prst="rect">
            <a:avLst/>
          </a:prstGeom>
        </p:spPr>
      </p:pic>
      <p:grpSp>
        <p:nvGrpSpPr>
          <p:cNvPr id="29" name="Group 289">
            <a:extLst>
              <a:ext uri="{FF2B5EF4-FFF2-40B4-BE49-F238E27FC236}">
                <a16:creationId xmlns:a16="http://schemas.microsoft.com/office/drawing/2014/main" id="{46AB47F5-644D-4ED5-BF07-4E1B39D869C7}"/>
              </a:ext>
            </a:extLst>
          </p:cNvPr>
          <p:cNvGrpSpPr>
            <a:grpSpLocks/>
          </p:cNvGrpSpPr>
          <p:nvPr/>
        </p:nvGrpSpPr>
        <p:grpSpPr bwMode="auto">
          <a:xfrm>
            <a:off x="1608197" y="3177431"/>
            <a:ext cx="3981450" cy="593725"/>
            <a:chOff x="2920" y="1329"/>
            <a:chExt cx="2676" cy="374"/>
          </a:xfrm>
        </p:grpSpPr>
        <p:sp>
          <p:nvSpPr>
            <p:cNvPr id="30" name="Rectangle 290">
              <a:extLst>
                <a:ext uri="{FF2B5EF4-FFF2-40B4-BE49-F238E27FC236}">
                  <a16:creationId xmlns:a16="http://schemas.microsoft.com/office/drawing/2014/main" id="{236C3002-77F5-4AD6-B73D-7A6BBE3874F1}"/>
                </a:ext>
              </a:extLst>
            </p:cNvPr>
            <p:cNvSpPr>
              <a:spLocks noChangeArrowheads="1"/>
            </p:cNvSpPr>
            <p:nvPr/>
          </p:nvSpPr>
          <p:spPr bwMode="gray">
            <a:xfrm flipH="1">
              <a:off x="2934" y="1329"/>
              <a:ext cx="2662" cy="374"/>
            </a:xfrm>
            <a:prstGeom prst="rect">
              <a:avLst/>
            </a:prstGeom>
            <a:solidFill>
              <a:srgbClr val="FFFFFF">
                <a:alpha val="20000"/>
              </a:srgbClr>
            </a:solidFill>
            <a:ln>
              <a:noFill/>
            </a:ln>
            <a:effectLst/>
            <a:extLs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sp>
          <p:nvSpPr>
            <p:cNvPr id="31" name="Rectangle 291">
              <a:extLst>
                <a:ext uri="{FF2B5EF4-FFF2-40B4-BE49-F238E27FC236}">
                  <a16:creationId xmlns:a16="http://schemas.microsoft.com/office/drawing/2014/main" id="{1A9317FC-AC94-4C7E-91A8-279D883E3757}"/>
                </a:ext>
              </a:extLst>
            </p:cNvPr>
            <p:cNvSpPr>
              <a:spLocks noChangeArrowheads="1"/>
            </p:cNvSpPr>
            <p:nvPr/>
          </p:nvSpPr>
          <p:spPr bwMode="gray">
            <a:xfrm flipH="1">
              <a:off x="2920" y="1367"/>
              <a:ext cx="2676" cy="298"/>
            </a:xfrm>
            <a:prstGeom prst="rect">
              <a:avLst/>
            </a:prstGeom>
            <a:solidFill>
              <a:srgbClr val="FFFFFF">
                <a:alpha val="39999"/>
              </a:srgbClr>
            </a:solidFill>
            <a:ln>
              <a:noFill/>
            </a:ln>
            <a:effectLst/>
            <a:extLs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grpSp>
        <p:nvGrpSpPr>
          <p:cNvPr id="32" name="Group 292">
            <a:extLst>
              <a:ext uri="{FF2B5EF4-FFF2-40B4-BE49-F238E27FC236}">
                <a16:creationId xmlns:a16="http://schemas.microsoft.com/office/drawing/2014/main" id="{3BE4E945-37EA-4846-84F4-66ADD6E9DFC4}"/>
              </a:ext>
            </a:extLst>
          </p:cNvPr>
          <p:cNvGrpSpPr>
            <a:grpSpLocks/>
          </p:cNvGrpSpPr>
          <p:nvPr/>
        </p:nvGrpSpPr>
        <p:grpSpPr bwMode="auto">
          <a:xfrm>
            <a:off x="1325622" y="3194894"/>
            <a:ext cx="530225" cy="527050"/>
            <a:chOff x="997" y="1736"/>
            <a:chExt cx="416" cy="414"/>
          </a:xfrm>
        </p:grpSpPr>
        <p:sp>
          <p:nvSpPr>
            <p:cNvPr id="33" name="Oval 293">
              <a:extLst>
                <a:ext uri="{FF2B5EF4-FFF2-40B4-BE49-F238E27FC236}">
                  <a16:creationId xmlns:a16="http://schemas.microsoft.com/office/drawing/2014/main" id="{EB855244-8BA2-42D6-B2AC-4A06ED4C58C7}"/>
                </a:ext>
              </a:extLst>
            </p:cNvPr>
            <p:cNvSpPr>
              <a:spLocks noChangeArrowheads="1"/>
            </p:cNvSpPr>
            <p:nvPr/>
          </p:nvSpPr>
          <p:spPr bwMode="gray">
            <a:xfrm>
              <a:off x="997" y="1738"/>
              <a:ext cx="416" cy="412"/>
            </a:xfrm>
            <a:prstGeom prst="ellipse">
              <a:avLst/>
            </a:prstGeom>
            <a:solidFill>
              <a:schemeClr val="accent1"/>
            </a:solidFill>
            <a:ln w="635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p>
          </p:txBody>
        </p:sp>
        <p:pic>
          <p:nvPicPr>
            <p:cNvPr id="34" name="Picture 294">
              <a:extLst>
                <a:ext uri="{FF2B5EF4-FFF2-40B4-BE49-F238E27FC236}">
                  <a16:creationId xmlns:a16="http://schemas.microsoft.com/office/drawing/2014/main" id="{B8058199-192F-447B-9AB3-90D6F47F4454}"/>
                </a:ext>
              </a:extLst>
            </p:cNvPr>
            <p:cNvPicPr>
              <a:picLocks noChangeAspect="1" noChangeArrowheads="1"/>
            </p:cNvPicPr>
            <p:nvPr/>
          </p:nvPicPr>
          <p:blipFill>
            <a:blip r:embed="rId4" cstate="print">
              <a:lum bright="18000" contrast="-12000"/>
              <a:extLst>
                <a:ext uri="{28A0092B-C50C-407E-A947-70E740481C1C}">
                  <a14:useLocalDpi xmlns:a14="http://schemas.microsoft.com/office/drawing/2010/main" val="0"/>
                </a:ext>
              </a:extLst>
            </a:blip>
            <a:srcRect/>
            <a:stretch>
              <a:fillRect/>
            </a:stretch>
          </p:blipFill>
          <p:spPr bwMode="gray">
            <a:xfrm>
              <a:off x="1032" y="1736"/>
              <a:ext cx="344" cy="344"/>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WordArt 295">
            <a:extLst>
              <a:ext uri="{FF2B5EF4-FFF2-40B4-BE49-F238E27FC236}">
                <a16:creationId xmlns:a16="http://schemas.microsoft.com/office/drawing/2014/main" id="{6548D5F5-1D56-4266-8E13-EDF419138683}"/>
              </a:ext>
            </a:extLst>
          </p:cNvPr>
          <p:cNvSpPr>
            <a:spLocks noChangeArrowheads="1" noChangeShapeType="1" noTextEdit="1"/>
          </p:cNvSpPr>
          <p:nvPr/>
        </p:nvSpPr>
        <p:spPr bwMode="gray">
          <a:xfrm>
            <a:off x="1487547" y="3294906"/>
            <a:ext cx="212725" cy="349250"/>
          </a:xfrm>
          <a:prstGeom prst="rect">
            <a:avLst/>
          </a:prstGeom>
          <a:extLst>
            <a:ext uri="{91240B29-F687-4F45-9708-019B960494DF}">
              <a14:hiddenLine xmlns:a14="http://schemas.microsoft.com/office/drawing/2010/main" w="9525">
                <a:solidFill>
                  <a:schemeClr val="tx1"/>
                </a:solidFill>
                <a:round/>
                <a:headEnd/>
                <a:tailEnd/>
              </a14:hiddenLine>
            </a:ext>
          </a:extLst>
        </p:spPr>
        <p:txBody>
          <a:bodyPr wrap="none" fromWordArt="1">
            <a:prstTxWarp prst="textPlain">
              <a:avLst>
                <a:gd name="adj" fmla="val 50000"/>
              </a:avLst>
            </a:prstTxWarp>
          </a:bodyPr>
          <a:lstStyle/>
          <a:p>
            <a:pPr algn="ctr"/>
            <a:r>
              <a:rPr lang="en-US" sz="3600" kern="10">
                <a:solidFill>
                  <a:srgbClr val="FEFEFE"/>
                </a:solidFill>
                <a:effectLst>
                  <a:outerShdw dist="12700" algn="ctr" rotWithShape="0">
                    <a:schemeClr val="bg2">
                      <a:alpha val="50000"/>
                    </a:schemeClr>
                  </a:outerShdw>
                </a:effectLst>
                <a:latin typeface="Arial Black" panose="020B0A04020102020204" pitchFamily="34" charset="0"/>
              </a:rPr>
              <a:t>$</a:t>
            </a:r>
          </a:p>
        </p:txBody>
      </p:sp>
      <p:grpSp>
        <p:nvGrpSpPr>
          <p:cNvPr id="36" name="Group 296">
            <a:extLst>
              <a:ext uri="{FF2B5EF4-FFF2-40B4-BE49-F238E27FC236}">
                <a16:creationId xmlns:a16="http://schemas.microsoft.com/office/drawing/2014/main" id="{1106F7FE-649B-435D-B718-901E84F2D66A}"/>
              </a:ext>
            </a:extLst>
          </p:cNvPr>
          <p:cNvGrpSpPr>
            <a:grpSpLocks/>
          </p:cNvGrpSpPr>
          <p:nvPr/>
        </p:nvGrpSpPr>
        <p:grpSpPr bwMode="auto">
          <a:xfrm>
            <a:off x="1603399" y="3894455"/>
            <a:ext cx="3981450" cy="593725"/>
            <a:chOff x="2920" y="1329"/>
            <a:chExt cx="2676" cy="374"/>
          </a:xfrm>
        </p:grpSpPr>
        <p:sp>
          <p:nvSpPr>
            <p:cNvPr id="37" name="Rectangle 297">
              <a:extLst>
                <a:ext uri="{FF2B5EF4-FFF2-40B4-BE49-F238E27FC236}">
                  <a16:creationId xmlns:a16="http://schemas.microsoft.com/office/drawing/2014/main" id="{C5BD136A-5D8D-412F-A194-896A5AA004E8}"/>
                </a:ext>
              </a:extLst>
            </p:cNvPr>
            <p:cNvSpPr>
              <a:spLocks noChangeArrowheads="1"/>
            </p:cNvSpPr>
            <p:nvPr/>
          </p:nvSpPr>
          <p:spPr bwMode="ltGray">
            <a:xfrm flipH="1">
              <a:off x="2934" y="1329"/>
              <a:ext cx="2662" cy="374"/>
            </a:xfrm>
            <a:prstGeom prst="rect">
              <a:avLst/>
            </a:prstGeom>
            <a:solidFill>
              <a:srgbClr val="FFFFFF">
                <a:alpha val="20000"/>
              </a:srgbClr>
            </a:solidFill>
            <a:ln>
              <a:noFill/>
            </a:ln>
            <a:effectLst/>
            <a:extLs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sp>
          <p:nvSpPr>
            <p:cNvPr id="38" name="Rectangle 298">
              <a:extLst>
                <a:ext uri="{FF2B5EF4-FFF2-40B4-BE49-F238E27FC236}">
                  <a16:creationId xmlns:a16="http://schemas.microsoft.com/office/drawing/2014/main" id="{582C8641-D052-49DA-A5D5-C584B1AC00BD}"/>
                </a:ext>
              </a:extLst>
            </p:cNvPr>
            <p:cNvSpPr>
              <a:spLocks noChangeArrowheads="1"/>
            </p:cNvSpPr>
            <p:nvPr/>
          </p:nvSpPr>
          <p:spPr bwMode="ltGray">
            <a:xfrm flipH="1">
              <a:off x="2920" y="1367"/>
              <a:ext cx="2676" cy="298"/>
            </a:xfrm>
            <a:prstGeom prst="rect">
              <a:avLst/>
            </a:prstGeom>
            <a:solidFill>
              <a:srgbClr val="FFFFFF">
                <a:alpha val="39999"/>
              </a:srgbClr>
            </a:solidFill>
            <a:ln>
              <a:noFill/>
            </a:ln>
            <a:effectLst/>
            <a:extLs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grpSp>
        <p:nvGrpSpPr>
          <p:cNvPr id="39" name="Group 299">
            <a:extLst>
              <a:ext uri="{FF2B5EF4-FFF2-40B4-BE49-F238E27FC236}">
                <a16:creationId xmlns:a16="http://schemas.microsoft.com/office/drawing/2014/main" id="{98E33F7B-B090-476F-B82C-677B9ACD4539}"/>
              </a:ext>
            </a:extLst>
          </p:cNvPr>
          <p:cNvGrpSpPr>
            <a:grpSpLocks/>
          </p:cNvGrpSpPr>
          <p:nvPr/>
        </p:nvGrpSpPr>
        <p:grpSpPr bwMode="auto">
          <a:xfrm>
            <a:off x="1320824" y="3911917"/>
            <a:ext cx="530225" cy="527050"/>
            <a:chOff x="997" y="1736"/>
            <a:chExt cx="416" cy="414"/>
          </a:xfrm>
        </p:grpSpPr>
        <p:sp>
          <p:nvSpPr>
            <p:cNvPr id="40" name="Oval 300">
              <a:extLst>
                <a:ext uri="{FF2B5EF4-FFF2-40B4-BE49-F238E27FC236}">
                  <a16:creationId xmlns:a16="http://schemas.microsoft.com/office/drawing/2014/main" id="{8DCE2F89-9121-4150-B503-370DA67D7243}"/>
                </a:ext>
              </a:extLst>
            </p:cNvPr>
            <p:cNvSpPr>
              <a:spLocks noChangeArrowheads="1"/>
            </p:cNvSpPr>
            <p:nvPr/>
          </p:nvSpPr>
          <p:spPr bwMode="gray">
            <a:xfrm>
              <a:off x="997" y="1738"/>
              <a:ext cx="416" cy="412"/>
            </a:xfrm>
            <a:prstGeom prst="ellipse">
              <a:avLst/>
            </a:prstGeom>
            <a:solidFill>
              <a:schemeClr val="accent2"/>
            </a:solidFill>
            <a:ln w="635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p>
          </p:txBody>
        </p:sp>
        <p:pic>
          <p:nvPicPr>
            <p:cNvPr id="41" name="Picture 301">
              <a:extLst>
                <a:ext uri="{FF2B5EF4-FFF2-40B4-BE49-F238E27FC236}">
                  <a16:creationId xmlns:a16="http://schemas.microsoft.com/office/drawing/2014/main" id="{93016FCB-E525-4930-B643-3FF02D09697A}"/>
                </a:ext>
              </a:extLst>
            </p:cNvPr>
            <p:cNvPicPr>
              <a:picLocks noChangeAspect="1" noChangeArrowheads="1"/>
            </p:cNvPicPr>
            <p:nvPr/>
          </p:nvPicPr>
          <p:blipFill>
            <a:blip r:embed="rId4" cstate="print">
              <a:lum bright="18000" contrast="-12000"/>
              <a:extLst>
                <a:ext uri="{28A0092B-C50C-407E-A947-70E740481C1C}">
                  <a14:useLocalDpi xmlns:a14="http://schemas.microsoft.com/office/drawing/2010/main" val="0"/>
                </a:ext>
              </a:extLst>
            </a:blip>
            <a:srcRect/>
            <a:stretch>
              <a:fillRect/>
            </a:stretch>
          </p:blipFill>
          <p:spPr bwMode="gray">
            <a:xfrm>
              <a:off x="1032" y="1736"/>
              <a:ext cx="344" cy="3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302">
            <a:extLst>
              <a:ext uri="{FF2B5EF4-FFF2-40B4-BE49-F238E27FC236}">
                <a16:creationId xmlns:a16="http://schemas.microsoft.com/office/drawing/2014/main" id="{CDE6E29C-3437-46DD-B737-74AC8F675514}"/>
              </a:ext>
            </a:extLst>
          </p:cNvPr>
          <p:cNvGrpSpPr>
            <a:grpSpLocks/>
          </p:cNvGrpSpPr>
          <p:nvPr/>
        </p:nvGrpSpPr>
        <p:grpSpPr bwMode="auto">
          <a:xfrm>
            <a:off x="1122170" y="4621775"/>
            <a:ext cx="3981450" cy="593725"/>
            <a:chOff x="2920" y="1329"/>
            <a:chExt cx="2676" cy="374"/>
          </a:xfrm>
        </p:grpSpPr>
        <p:sp>
          <p:nvSpPr>
            <p:cNvPr id="43" name="Rectangle 303">
              <a:extLst>
                <a:ext uri="{FF2B5EF4-FFF2-40B4-BE49-F238E27FC236}">
                  <a16:creationId xmlns:a16="http://schemas.microsoft.com/office/drawing/2014/main" id="{B310374A-4C4C-40E6-B48E-42ABFCF513B1}"/>
                </a:ext>
              </a:extLst>
            </p:cNvPr>
            <p:cNvSpPr>
              <a:spLocks noChangeArrowheads="1"/>
            </p:cNvSpPr>
            <p:nvPr/>
          </p:nvSpPr>
          <p:spPr bwMode="ltGray">
            <a:xfrm flipH="1">
              <a:off x="2934" y="1329"/>
              <a:ext cx="2662" cy="374"/>
            </a:xfrm>
            <a:prstGeom prst="rect">
              <a:avLst/>
            </a:prstGeom>
            <a:solidFill>
              <a:srgbClr val="FFFFFF">
                <a:alpha val="20000"/>
              </a:srgbClr>
            </a:solidFill>
            <a:ln>
              <a:noFill/>
            </a:ln>
            <a:effectLst/>
            <a:extLs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sp>
          <p:nvSpPr>
            <p:cNvPr id="44" name="Rectangle 304">
              <a:extLst>
                <a:ext uri="{FF2B5EF4-FFF2-40B4-BE49-F238E27FC236}">
                  <a16:creationId xmlns:a16="http://schemas.microsoft.com/office/drawing/2014/main" id="{7A6EA766-89BD-4E59-9648-C96CC0443944}"/>
                </a:ext>
              </a:extLst>
            </p:cNvPr>
            <p:cNvSpPr>
              <a:spLocks noChangeArrowheads="1"/>
            </p:cNvSpPr>
            <p:nvPr/>
          </p:nvSpPr>
          <p:spPr bwMode="ltGray">
            <a:xfrm flipH="1">
              <a:off x="2920" y="1367"/>
              <a:ext cx="2676" cy="298"/>
            </a:xfrm>
            <a:prstGeom prst="rect">
              <a:avLst/>
            </a:prstGeom>
            <a:solidFill>
              <a:srgbClr val="FFFFFF">
                <a:alpha val="39999"/>
              </a:srgbClr>
            </a:solidFill>
            <a:ln>
              <a:noFill/>
            </a:ln>
            <a:effectLst/>
            <a:extLs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grpSp>
        <p:nvGrpSpPr>
          <p:cNvPr id="45" name="Group 305">
            <a:extLst>
              <a:ext uri="{FF2B5EF4-FFF2-40B4-BE49-F238E27FC236}">
                <a16:creationId xmlns:a16="http://schemas.microsoft.com/office/drawing/2014/main" id="{5C338CDB-43CC-41CC-80C0-C92D6D8A637B}"/>
              </a:ext>
            </a:extLst>
          </p:cNvPr>
          <p:cNvGrpSpPr>
            <a:grpSpLocks/>
          </p:cNvGrpSpPr>
          <p:nvPr/>
        </p:nvGrpSpPr>
        <p:grpSpPr bwMode="auto">
          <a:xfrm>
            <a:off x="1341654" y="4639238"/>
            <a:ext cx="530225" cy="527050"/>
            <a:chOff x="997" y="1736"/>
            <a:chExt cx="416" cy="414"/>
          </a:xfrm>
        </p:grpSpPr>
        <p:sp>
          <p:nvSpPr>
            <p:cNvPr id="46" name="Oval 306">
              <a:extLst>
                <a:ext uri="{FF2B5EF4-FFF2-40B4-BE49-F238E27FC236}">
                  <a16:creationId xmlns:a16="http://schemas.microsoft.com/office/drawing/2014/main" id="{2F0C54A1-9F83-4799-A5C9-D77B512C1E62}"/>
                </a:ext>
              </a:extLst>
            </p:cNvPr>
            <p:cNvSpPr>
              <a:spLocks noChangeArrowheads="1"/>
            </p:cNvSpPr>
            <p:nvPr/>
          </p:nvSpPr>
          <p:spPr bwMode="gray">
            <a:xfrm>
              <a:off x="997" y="1738"/>
              <a:ext cx="416" cy="412"/>
            </a:xfrm>
            <a:prstGeom prst="ellipse">
              <a:avLst/>
            </a:prstGeom>
            <a:solidFill>
              <a:srgbClr val="3399FF"/>
            </a:solidFill>
            <a:ln w="635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p>
          </p:txBody>
        </p:sp>
        <p:pic>
          <p:nvPicPr>
            <p:cNvPr id="47" name="Picture 307">
              <a:extLst>
                <a:ext uri="{FF2B5EF4-FFF2-40B4-BE49-F238E27FC236}">
                  <a16:creationId xmlns:a16="http://schemas.microsoft.com/office/drawing/2014/main" id="{D2811E1F-F451-4803-A764-40ED92B9C518}"/>
                </a:ext>
              </a:extLst>
            </p:cNvPr>
            <p:cNvPicPr>
              <a:picLocks noChangeAspect="1" noChangeArrowheads="1"/>
            </p:cNvPicPr>
            <p:nvPr/>
          </p:nvPicPr>
          <p:blipFill>
            <a:blip r:embed="rId4" cstate="print">
              <a:lum bright="18000" contrast="-12000"/>
              <a:extLst>
                <a:ext uri="{28A0092B-C50C-407E-A947-70E740481C1C}">
                  <a14:useLocalDpi xmlns:a14="http://schemas.microsoft.com/office/drawing/2010/main" val="0"/>
                </a:ext>
              </a:extLst>
            </a:blip>
            <a:srcRect/>
            <a:stretch>
              <a:fillRect/>
            </a:stretch>
          </p:blipFill>
          <p:spPr bwMode="gray">
            <a:xfrm>
              <a:off x="1032" y="1736"/>
              <a:ext cx="344" cy="3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308">
            <a:extLst>
              <a:ext uri="{FF2B5EF4-FFF2-40B4-BE49-F238E27FC236}">
                <a16:creationId xmlns:a16="http://schemas.microsoft.com/office/drawing/2014/main" id="{551690DE-3454-4DE1-A669-B6E62EB4C3A9}"/>
              </a:ext>
            </a:extLst>
          </p:cNvPr>
          <p:cNvGrpSpPr>
            <a:grpSpLocks/>
          </p:cNvGrpSpPr>
          <p:nvPr/>
        </p:nvGrpSpPr>
        <p:grpSpPr bwMode="auto">
          <a:xfrm>
            <a:off x="1645059" y="2514600"/>
            <a:ext cx="3981450" cy="593725"/>
            <a:chOff x="2920" y="1329"/>
            <a:chExt cx="2676" cy="374"/>
          </a:xfrm>
        </p:grpSpPr>
        <p:sp>
          <p:nvSpPr>
            <p:cNvPr id="49" name="Rectangle 309">
              <a:extLst>
                <a:ext uri="{FF2B5EF4-FFF2-40B4-BE49-F238E27FC236}">
                  <a16:creationId xmlns:a16="http://schemas.microsoft.com/office/drawing/2014/main" id="{B4647267-DE31-44A4-B6F8-0F79FF39EAFF}"/>
                </a:ext>
              </a:extLst>
            </p:cNvPr>
            <p:cNvSpPr>
              <a:spLocks noChangeArrowheads="1"/>
            </p:cNvSpPr>
            <p:nvPr/>
          </p:nvSpPr>
          <p:spPr bwMode="ltGray">
            <a:xfrm flipH="1">
              <a:off x="2934" y="1329"/>
              <a:ext cx="2662" cy="374"/>
            </a:xfrm>
            <a:prstGeom prst="rect">
              <a:avLst/>
            </a:prstGeom>
            <a:solidFill>
              <a:srgbClr val="FFFFFF">
                <a:alpha val="20000"/>
              </a:srgbClr>
            </a:solidFill>
            <a:ln>
              <a:noFill/>
            </a:ln>
            <a:effectLst/>
            <a:extLs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sp>
          <p:nvSpPr>
            <p:cNvPr id="50" name="Rectangle 310">
              <a:extLst>
                <a:ext uri="{FF2B5EF4-FFF2-40B4-BE49-F238E27FC236}">
                  <a16:creationId xmlns:a16="http://schemas.microsoft.com/office/drawing/2014/main" id="{F35A59CD-C5DE-416E-B67B-EC027EE8DD4D}"/>
                </a:ext>
              </a:extLst>
            </p:cNvPr>
            <p:cNvSpPr>
              <a:spLocks noChangeArrowheads="1"/>
            </p:cNvSpPr>
            <p:nvPr/>
          </p:nvSpPr>
          <p:spPr bwMode="ltGray">
            <a:xfrm flipH="1">
              <a:off x="2920" y="1367"/>
              <a:ext cx="2676" cy="298"/>
            </a:xfrm>
            <a:prstGeom prst="rect">
              <a:avLst/>
            </a:prstGeom>
            <a:solidFill>
              <a:srgbClr val="FFFFFF">
                <a:alpha val="39999"/>
              </a:srgbClr>
            </a:solidFill>
            <a:ln>
              <a:noFill/>
            </a:ln>
            <a:effectLst/>
            <a:extLs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grpSp>
        <p:nvGrpSpPr>
          <p:cNvPr id="51" name="Group 311">
            <a:extLst>
              <a:ext uri="{FF2B5EF4-FFF2-40B4-BE49-F238E27FC236}">
                <a16:creationId xmlns:a16="http://schemas.microsoft.com/office/drawing/2014/main" id="{71595778-6F7E-4C40-ADB1-F7C7B869B9A7}"/>
              </a:ext>
            </a:extLst>
          </p:cNvPr>
          <p:cNvGrpSpPr>
            <a:grpSpLocks/>
          </p:cNvGrpSpPr>
          <p:nvPr/>
        </p:nvGrpSpPr>
        <p:grpSpPr bwMode="auto">
          <a:xfrm>
            <a:off x="1320824" y="2521765"/>
            <a:ext cx="530225" cy="527050"/>
            <a:chOff x="997" y="1736"/>
            <a:chExt cx="416" cy="414"/>
          </a:xfrm>
        </p:grpSpPr>
        <p:sp>
          <p:nvSpPr>
            <p:cNvPr id="52" name="Oval 312">
              <a:extLst>
                <a:ext uri="{FF2B5EF4-FFF2-40B4-BE49-F238E27FC236}">
                  <a16:creationId xmlns:a16="http://schemas.microsoft.com/office/drawing/2014/main" id="{08AC5ADA-A0FC-4BFC-A52C-362B98636C44}"/>
                </a:ext>
              </a:extLst>
            </p:cNvPr>
            <p:cNvSpPr>
              <a:spLocks noChangeArrowheads="1"/>
            </p:cNvSpPr>
            <p:nvPr/>
          </p:nvSpPr>
          <p:spPr bwMode="gray">
            <a:xfrm>
              <a:off x="997" y="1738"/>
              <a:ext cx="416" cy="412"/>
            </a:xfrm>
            <a:prstGeom prst="ellipse">
              <a:avLst/>
            </a:prstGeom>
            <a:solidFill>
              <a:schemeClr val="folHlink"/>
            </a:solidFill>
            <a:ln w="635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p>
          </p:txBody>
        </p:sp>
        <p:pic>
          <p:nvPicPr>
            <p:cNvPr id="53" name="Picture 313">
              <a:extLst>
                <a:ext uri="{FF2B5EF4-FFF2-40B4-BE49-F238E27FC236}">
                  <a16:creationId xmlns:a16="http://schemas.microsoft.com/office/drawing/2014/main" id="{EAFEC4D2-630A-48A7-8717-DF03A1201EA3}"/>
                </a:ext>
              </a:extLst>
            </p:cNvPr>
            <p:cNvPicPr>
              <a:picLocks noChangeAspect="1" noChangeArrowheads="1"/>
            </p:cNvPicPr>
            <p:nvPr/>
          </p:nvPicPr>
          <p:blipFill>
            <a:blip r:embed="rId4" cstate="print">
              <a:lum bright="18000" contrast="-12000"/>
              <a:extLst>
                <a:ext uri="{28A0092B-C50C-407E-A947-70E740481C1C}">
                  <a14:useLocalDpi xmlns:a14="http://schemas.microsoft.com/office/drawing/2010/main" val="0"/>
                </a:ext>
              </a:extLst>
            </a:blip>
            <a:srcRect/>
            <a:stretch>
              <a:fillRect/>
            </a:stretch>
          </p:blipFill>
          <p:spPr bwMode="gray">
            <a:xfrm>
              <a:off x="1032" y="1736"/>
              <a:ext cx="344" cy="3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314">
            <a:extLst>
              <a:ext uri="{FF2B5EF4-FFF2-40B4-BE49-F238E27FC236}">
                <a16:creationId xmlns:a16="http://schemas.microsoft.com/office/drawing/2014/main" id="{40D6C19A-E7B8-4515-9DFA-9F716479F6B7}"/>
              </a:ext>
            </a:extLst>
          </p:cNvPr>
          <p:cNvGrpSpPr>
            <a:grpSpLocks/>
          </p:cNvGrpSpPr>
          <p:nvPr/>
        </p:nvGrpSpPr>
        <p:grpSpPr bwMode="auto">
          <a:xfrm>
            <a:off x="1403374" y="4016692"/>
            <a:ext cx="368300" cy="285750"/>
            <a:chOff x="4719" y="3288"/>
            <a:chExt cx="542" cy="344"/>
          </a:xfrm>
        </p:grpSpPr>
        <p:sp>
          <p:nvSpPr>
            <p:cNvPr id="55" name="Freeform 315">
              <a:extLst>
                <a:ext uri="{FF2B5EF4-FFF2-40B4-BE49-F238E27FC236}">
                  <a16:creationId xmlns:a16="http://schemas.microsoft.com/office/drawing/2014/main" id="{688A13C0-33FE-4F31-A845-D473229E1DF6}"/>
                </a:ext>
              </a:extLst>
            </p:cNvPr>
            <p:cNvSpPr>
              <a:spLocks/>
            </p:cNvSpPr>
            <p:nvPr/>
          </p:nvSpPr>
          <p:spPr bwMode="gray">
            <a:xfrm flipH="1">
              <a:off x="4719" y="3358"/>
              <a:ext cx="273" cy="274"/>
            </a:xfrm>
            <a:custGeom>
              <a:avLst/>
              <a:gdLst>
                <a:gd name="T0" fmla="*/ 1176 w 2614"/>
                <a:gd name="T1" fmla="*/ 0 h 2630"/>
                <a:gd name="T2" fmla="*/ 1316 w 2614"/>
                <a:gd name="T3" fmla="*/ 180 h 2630"/>
                <a:gd name="T4" fmla="*/ 1448 w 2614"/>
                <a:gd name="T5" fmla="*/ 0 h 2630"/>
                <a:gd name="T6" fmla="*/ 2504 w 2614"/>
                <a:gd name="T7" fmla="*/ 0 h 2630"/>
                <a:gd name="T8" fmla="*/ 2610 w 2614"/>
                <a:gd name="T9" fmla="*/ 146 h 2630"/>
                <a:gd name="T10" fmla="*/ 2492 w 2614"/>
                <a:gd name="T11" fmla="*/ 312 h 2630"/>
                <a:gd name="T12" fmla="*/ 1716 w 2614"/>
                <a:gd name="T13" fmla="*/ 312 h 2630"/>
                <a:gd name="T14" fmla="*/ 2180 w 2614"/>
                <a:gd name="T15" fmla="*/ 2278 h 2630"/>
                <a:gd name="T16" fmla="*/ 2048 w 2614"/>
                <a:gd name="T17" fmla="*/ 2586 h 2630"/>
                <a:gd name="T18" fmla="*/ 1770 w 2614"/>
                <a:gd name="T19" fmla="*/ 2454 h 2630"/>
                <a:gd name="T20" fmla="*/ 1592 w 2614"/>
                <a:gd name="T21" fmla="*/ 1864 h 2630"/>
                <a:gd name="T22" fmla="*/ 1304 w 2614"/>
                <a:gd name="T23" fmla="*/ 1494 h 2630"/>
                <a:gd name="T24" fmla="*/ 1006 w 2614"/>
                <a:gd name="T25" fmla="*/ 1888 h 2630"/>
                <a:gd name="T26" fmla="*/ 856 w 2614"/>
                <a:gd name="T27" fmla="*/ 2396 h 2630"/>
                <a:gd name="T28" fmla="*/ 570 w 2614"/>
                <a:gd name="T29" fmla="*/ 2596 h 2630"/>
                <a:gd name="T30" fmla="*/ 440 w 2614"/>
                <a:gd name="T31" fmla="*/ 2256 h 2630"/>
                <a:gd name="T32" fmla="*/ 906 w 2614"/>
                <a:gd name="T33" fmla="*/ 310 h 2630"/>
                <a:gd name="T34" fmla="*/ 148 w 2614"/>
                <a:gd name="T35" fmla="*/ 310 h 2630"/>
                <a:gd name="T36" fmla="*/ 2 w 2614"/>
                <a:gd name="T37" fmla="*/ 174 h 2630"/>
                <a:gd name="T38" fmla="*/ 148 w 2614"/>
                <a:gd name="T39" fmla="*/ 2 h 2630"/>
                <a:gd name="T40" fmla="*/ 1176 w 2614"/>
                <a:gd name="T41" fmla="*/ 0 h 2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14" h="2630">
                  <a:moveTo>
                    <a:pt x="1176" y="0"/>
                  </a:moveTo>
                  <a:cubicBezTo>
                    <a:pt x="1196" y="78"/>
                    <a:pt x="1274" y="182"/>
                    <a:pt x="1316" y="180"/>
                  </a:cubicBezTo>
                  <a:cubicBezTo>
                    <a:pt x="1358" y="178"/>
                    <a:pt x="1412" y="78"/>
                    <a:pt x="1448" y="0"/>
                  </a:cubicBezTo>
                  <a:cubicBezTo>
                    <a:pt x="1976" y="0"/>
                    <a:pt x="2504" y="0"/>
                    <a:pt x="2504" y="0"/>
                  </a:cubicBezTo>
                  <a:cubicBezTo>
                    <a:pt x="2576" y="4"/>
                    <a:pt x="2612" y="94"/>
                    <a:pt x="2610" y="146"/>
                  </a:cubicBezTo>
                  <a:cubicBezTo>
                    <a:pt x="2610" y="194"/>
                    <a:pt x="2614" y="294"/>
                    <a:pt x="2492" y="312"/>
                  </a:cubicBezTo>
                  <a:cubicBezTo>
                    <a:pt x="2104" y="312"/>
                    <a:pt x="1716" y="312"/>
                    <a:pt x="1716" y="312"/>
                  </a:cubicBezTo>
                  <a:lnTo>
                    <a:pt x="2180" y="2278"/>
                  </a:lnTo>
                  <a:cubicBezTo>
                    <a:pt x="2210" y="2506"/>
                    <a:pt x="2116" y="2574"/>
                    <a:pt x="2048" y="2586"/>
                  </a:cubicBezTo>
                  <a:cubicBezTo>
                    <a:pt x="1982" y="2614"/>
                    <a:pt x="1826" y="2600"/>
                    <a:pt x="1770" y="2454"/>
                  </a:cubicBezTo>
                  <a:cubicBezTo>
                    <a:pt x="1681" y="2159"/>
                    <a:pt x="1592" y="1864"/>
                    <a:pt x="1592" y="1864"/>
                  </a:cubicBezTo>
                  <a:cubicBezTo>
                    <a:pt x="1520" y="1604"/>
                    <a:pt x="1380" y="1490"/>
                    <a:pt x="1304" y="1494"/>
                  </a:cubicBezTo>
                  <a:cubicBezTo>
                    <a:pt x="1164" y="1510"/>
                    <a:pt x="1062" y="1698"/>
                    <a:pt x="1006" y="1888"/>
                  </a:cubicBezTo>
                  <a:cubicBezTo>
                    <a:pt x="910" y="2176"/>
                    <a:pt x="900" y="2302"/>
                    <a:pt x="856" y="2396"/>
                  </a:cubicBezTo>
                  <a:cubicBezTo>
                    <a:pt x="816" y="2508"/>
                    <a:pt x="720" y="2630"/>
                    <a:pt x="570" y="2596"/>
                  </a:cubicBezTo>
                  <a:cubicBezTo>
                    <a:pt x="506" y="2564"/>
                    <a:pt x="376" y="2548"/>
                    <a:pt x="440" y="2256"/>
                  </a:cubicBezTo>
                  <a:lnTo>
                    <a:pt x="906" y="310"/>
                  </a:lnTo>
                  <a:lnTo>
                    <a:pt x="148" y="310"/>
                  </a:lnTo>
                  <a:cubicBezTo>
                    <a:pt x="48" y="304"/>
                    <a:pt x="7" y="226"/>
                    <a:pt x="2" y="174"/>
                  </a:cubicBezTo>
                  <a:cubicBezTo>
                    <a:pt x="0" y="118"/>
                    <a:pt x="20" y="0"/>
                    <a:pt x="148" y="2"/>
                  </a:cubicBezTo>
                  <a:cubicBezTo>
                    <a:pt x="342" y="2"/>
                    <a:pt x="1176" y="0"/>
                    <a:pt x="1176" y="0"/>
                  </a:cubicBezTo>
                  <a:close/>
                </a:path>
              </a:pathLst>
            </a:custGeom>
            <a:solidFill>
              <a:srgbClr val="FEFEFE"/>
            </a:solidFill>
            <a:ln w="12700" cmpd="sng">
              <a:solidFill>
                <a:srgbClr val="FEFEFE"/>
              </a:solidFill>
              <a:round/>
              <a:headEnd/>
              <a:tailEnd/>
            </a:ln>
            <a:effectLst>
              <a:outerShdw dist="28398" dir="1593903" algn="ctr" rotWithShape="0">
                <a:schemeClr val="bg2">
                  <a:alpha val="50000"/>
                </a:schemeClr>
              </a:outerShdw>
            </a:effectLst>
          </p:spPr>
          <p:txBody>
            <a:bodyPr/>
            <a:lstStyle/>
            <a:p>
              <a:endParaRPr lang="en-US"/>
            </a:p>
          </p:txBody>
        </p:sp>
        <p:sp>
          <p:nvSpPr>
            <p:cNvPr id="56" name="Oval 316">
              <a:extLst>
                <a:ext uri="{FF2B5EF4-FFF2-40B4-BE49-F238E27FC236}">
                  <a16:creationId xmlns:a16="http://schemas.microsoft.com/office/drawing/2014/main" id="{BC2E2D78-0964-429E-8F69-C9DC3267F9FF}"/>
                </a:ext>
              </a:extLst>
            </p:cNvPr>
            <p:cNvSpPr>
              <a:spLocks noChangeArrowheads="1"/>
            </p:cNvSpPr>
            <p:nvPr/>
          </p:nvSpPr>
          <p:spPr bwMode="gray">
            <a:xfrm flipH="1">
              <a:off x="4818" y="3288"/>
              <a:ext cx="73" cy="72"/>
            </a:xfrm>
            <a:prstGeom prst="ellipse">
              <a:avLst/>
            </a:prstGeom>
            <a:solidFill>
              <a:srgbClr val="FEFEFE"/>
            </a:solidFill>
            <a:ln w="12700">
              <a:solidFill>
                <a:srgbClr val="FEFEFE"/>
              </a:solidFill>
              <a:round/>
              <a:headEnd/>
              <a:tailEnd/>
            </a:ln>
            <a:effectLst>
              <a:outerShdw dist="28398" dir="1593903" algn="ctr" rotWithShape="0">
                <a:schemeClr val="bg2">
                  <a:alpha val="50000"/>
                </a:schemeClr>
              </a:outerShdw>
            </a:effectLst>
          </p:spPr>
          <p:txBody>
            <a:bodyPr wrap="none" anchor="ctr"/>
            <a:lstStyle/>
            <a:p>
              <a:endParaRPr lang="en-US"/>
            </a:p>
          </p:txBody>
        </p:sp>
        <p:sp>
          <p:nvSpPr>
            <p:cNvPr id="57" name="Freeform 317">
              <a:extLst>
                <a:ext uri="{FF2B5EF4-FFF2-40B4-BE49-F238E27FC236}">
                  <a16:creationId xmlns:a16="http://schemas.microsoft.com/office/drawing/2014/main" id="{59815A6A-8C13-40B9-878E-1111F60484A4}"/>
                </a:ext>
              </a:extLst>
            </p:cNvPr>
            <p:cNvSpPr>
              <a:spLocks/>
            </p:cNvSpPr>
            <p:nvPr/>
          </p:nvSpPr>
          <p:spPr bwMode="gray">
            <a:xfrm>
              <a:off x="5000" y="3363"/>
              <a:ext cx="261" cy="263"/>
            </a:xfrm>
            <a:custGeom>
              <a:avLst/>
              <a:gdLst>
                <a:gd name="T0" fmla="*/ 1100 w 2614"/>
                <a:gd name="T1" fmla="*/ 0 h 2628"/>
                <a:gd name="T2" fmla="*/ 1316 w 2614"/>
                <a:gd name="T3" fmla="*/ 180 h 2628"/>
                <a:gd name="T4" fmla="*/ 1508 w 2614"/>
                <a:gd name="T5" fmla="*/ 6 h 2628"/>
                <a:gd name="T6" fmla="*/ 2504 w 2614"/>
                <a:gd name="T7" fmla="*/ 0 h 2628"/>
                <a:gd name="T8" fmla="*/ 2610 w 2614"/>
                <a:gd name="T9" fmla="*/ 146 h 2628"/>
                <a:gd name="T10" fmla="*/ 2492 w 2614"/>
                <a:gd name="T11" fmla="*/ 312 h 2628"/>
                <a:gd name="T12" fmla="*/ 1716 w 2614"/>
                <a:gd name="T13" fmla="*/ 312 h 2628"/>
                <a:gd name="T14" fmla="*/ 1985 w 2614"/>
                <a:gd name="T15" fmla="*/ 1350 h 2628"/>
                <a:gd name="T16" fmla="*/ 1805 w 2614"/>
                <a:gd name="T17" fmla="*/ 1401 h 2628"/>
                <a:gd name="T18" fmla="*/ 2093 w 2614"/>
                <a:gd name="T19" fmla="*/ 2328 h 2628"/>
                <a:gd name="T20" fmla="*/ 2030 w 2614"/>
                <a:gd name="T21" fmla="*/ 2598 h 2628"/>
                <a:gd name="T22" fmla="*/ 1778 w 2614"/>
                <a:gd name="T23" fmla="*/ 2406 h 2628"/>
                <a:gd name="T24" fmla="*/ 1436 w 2614"/>
                <a:gd name="T25" fmla="*/ 1476 h 2628"/>
                <a:gd name="T26" fmla="*/ 1136 w 2614"/>
                <a:gd name="T27" fmla="*/ 1476 h 2628"/>
                <a:gd name="T28" fmla="*/ 842 w 2614"/>
                <a:gd name="T29" fmla="*/ 2412 h 2628"/>
                <a:gd name="T30" fmla="*/ 635 w 2614"/>
                <a:gd name="T31" fmla="*/ 2595 h 2628"/>
                <a:gd name="T32" fmla="*/ 545 w 2614"/>
                <a:gd name="T33" fmla="*/ 2316 h 2628"/>
                <a:gd name="T34" fmla="*/ 797 w 2614"/>
                <a:gd name="T35" fmla="*/ 1416 h 2628"/>
                <a:gd name="T36" fmla="*/ 602 w 2614"/>
                <a:gd name="T37" fmla="*/ 1368 h 2628"/>
                <a:gd name="T38" fmla="*/ 906 w 2614"/>
                <a:gd name="T39" fmla="*/ 310 h 2628"/>
                <a:gd name="T40" fmla="*/ 148 w 2614"/>
                <a:gd name="T41" fmla="*/ 310 h 2628"/>
                <a:gd name="T42" fmla="*/ 2 w 2614"/>
                <a:gd name="T43" fmla="*/ 174 h 2628"/>
                <a:gd name="T44" fmla="*/ 148 w 2614"/>
                <a:gd name="T45" fmla="*/ 2 h 2628"/>
                <a:gd name="T46" fmla="*/ 1100 w 2614"/>
                <a:gd name="T47" fmla="*/ 0 h 2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14" h="2628">
                  <a:moveTo>
                    <a:pt x="1100" y="0"/>
                  </a:moveTo>
                  <a:cubicBezTo>
                    <a:pt x="1120" y="78"/>
                    <a:pt x="1193" y="183"/>
                    <a:pt x="1316" y="180"/>
                  </a:cubicBezTo>
                  <a:cubicBezTo>
                    <a:pt x="1439" y="177"/>
                    <a:pt x="1472" y="84"/>
                    <a:pt x="1508" y="6"/>
                  </a:cubicBezTo>
                  <a:cubicBezTo>
                    <a:pt x="2036" y="6"/>
                    <a:pt x="2504" y="0"/>
                    <a:pt x="2504" y="0"/>
                  </a:cubicBezTo>
                  <a:cubicBezTo>
                    <a:pt x="2576" y="4"/>
                    <a:pt x="2612" y="94"/>
                    <a:pt x="2610" y="146"/>
                  </a:cubicBezTo>
                  <a:cubicBezTo>
                    <a:pt x="2610" y="194"/>
                    <a:pt x="2614" y="294"/>
                    <a:pt x="2492" y="312"/>
                  </a:cubicBezTo>
                  <a:cubicBezTo>
                    <a:pt x="2104" y="312"/>
                    <a:pt x="1716" y="312"/>
                    <a:pt x="1716" y="312"/>
                  </a:cubicBezTo>
                  <a:lnTo>
                    <a:pt x="1985" y="1350"/>
                  </a:lnTo>
                  <a:lnTo>
                    <a:pt x="1805" y="1401"/>
                  </a:lnTo>
                  <a:lnTo>
                    <a:pt x="2093" y="2328"/>
                  </a:lnTo>
                  <a:cubicBezTo>
                    <a:pt x="2126" y="2457"/>
                    <a:pt x="2117" y="2547"/>
                    <a:pt x="2030" y="2598"/>
                  </a:cubicBezTo>
                  <a:cubicBezTo>
                    <a:pt x="1919" y="2628"/>
                    <a:pt x="1834" y="2552"/>
                    <a:pt x="1778" y="2406"/>
                  </a:cubicBezTo>
                  <a:cubicBezTo>
                    <a:pt x="1679" y="2219"/>
                    <a:pt x="1507" y="1628"/>
                    <a:pt x="1436" y="1476"/>
                  </a:cubicBezTo>
                  <a:lnTo>
                    <a:pt x="1136" y="1476"/>
                  </a:lnTo>
                  <a:cubicBezTo>
                    <a:pt x="1070" y="1668"/>
                    <a:pt x="926" y="2226"/>
                    <a:pt x="842" y="2412"/>
                  </a:cubicBezTo>
                  <a:cubicBezTo>
                    <a:pt x="802" y="2524"/>
                    <a:pt x="728" y="2616"/>
                    <a:pt x="635" y="2595"/>
                  </a:cubicBezTo>
                  <a:cubicBezTo>
                    <a:pt x="571" y="2563"/>
                    <a:pt x="488" y="2532"/>
                    <a:pt x="545" y="2316"/>
                  </a:cubicBezTo>
                  <a:lnTo>
                    <a:pt x="797" y="1416"/>
                  </a:lnTo>
                  <a:lnTo>
                    <a:pt x="602" y="1368"/>
                  </a:lnTo>
                  <a:lnTo>
                    <a:pt x="906" y="310"/>
                  </a:lnTo>
                  <a:lnTo>
                    <a:pt x="148" y="310"/>
                  </a:lnTo>
                  <a:cubicBezTo>
                    <a:pt x="48" y="304"/>
                    <a:pt x="7" y="226"/>
                    <a:pt x="2" y="174"/>
                  </a:cubicBezTo>
                  <a:cubicBezTo>
                    <a:pt x="0" y="118"/>
                    <a:pt x="20" y="0"/>
                    <a:pt x="148" y="2"/>
                  </a:cubicBezTo>
                  <a:cubicBezTo>
                    <a:pt x="342" y="2"/>
                    <a:pt x="1160" y="0"/>
                    <a:pt x="1100" y="0"/>
                  </a:cubicBezTo>
                  <a:close/>
                </a:path>
              </a:pathLst>
            </a:custGeom>
            <a:solidFill>
              <a:srgbClr val="FEFEFE"/>
            </a:solidFill>
            <a:ln w="12700" cmpd="sng">
              <a:solidFill>
                <a:srgbClr val="FEFEFE"/>
              </a:solidFill>
              <a:round/>
              <a:headEnd/>
              <a:tailEnd/>
            </a:ln>
            <a:effectLst>
              <a:outerShdw dist="28398" dir="1593903" algn="ctr" rotWithShape="0">
                <a:schemeClr val="bg2">
                  <a:alpha val="50000"/>
                </a:schemeClr>
              </a:outerShdw>
            </a:effectLst>
          </p:spPr>
          <p:txBody>
            <a:bodyPr/>
            <a:lstStyle/>
            <a:p>
              <a:endParaRPr lang="en-US"/>
            </a:p>
          </p:txBody>
        </p:sp>
        <p:sp>
          <p:nvSpPr>
            <p:cNvPr id="58" name="Oval 318">
              <a:extLst>
                <a:ext uri="{FF2B5EF4-FFF2-40B4-BE49-F238E27FC236}">
                  <a16:creationId xmlns:a16="http://schemas.microsoft.com/office/drawing/2014/main" id="{FF1E87C6-644A-4B0F-AC0F-BDA78A220BCF}"/>
                </a:ext>
              </a:extLst>
            </p:cNvPr>
            <p:cNvSpPr>
              <a:spLocks noChangeArrowheads="1"/>
            </p:cNvSpPr>
            <p:nvPr/>
          </p:nvSpPr>
          <p:spPr bwMode="gray">
            <a:xfrm>
              <a:off x="5097" y="3297"/>
              <a:ext cx="69" cy="68"/>
            </a:xfrm>
            <a:prstGeom prst="ellipse">
              <a:avLst/>
            </a:prstGeom>
            <a:solidFill>
              <a:srgbClr val="FEFEFE"/>
            </a:solidFill>
            <a:ln w="12700">
              <a:solidFill>
                <a:srgbClr val="FEFEFE"/>
              </a:solidFill>
              <a:round/>
              <a:headEnd/>
              <a:tailEnd/>
            </a:ln>
            <a:effectLst>
              <a:outerShdw dist="28398" dir="1593903" algn="ctr" rotWithShape="0">
                <a:schemeClr val="bg2">
                  <a:alpha val="50000"/>
                </a:schemeClr>
              </a:outerShdw>
            </a:effectLst>
          </p:spPr>
          <p:txBody>
            <a:bodyPr wrap="none" anchor="ctr"/>
            <a:lstStyle/>
            <a:p>
              <a:endParaRPr lang="en-US"/>
            </a:p>
          </p:txBody>
        </p:sp>
      </p:grpSp>
      <p:sp>
        <p:nvSpPr>
          <p:cNvPr id="59" name="Freeform 319">
            <a:extLst>
              <a:ext uri="{FF2B5EF4-FFF2-40B4-BE49-F238E27FC236}">
                <a16:creationId xmlns:a16="http://schemas.microsoft.com/office/drawing/2014/main" id="{1C6DD7B0-5C4F-4505-82AC-EF66B08F77EA}"/>
              </a:ext>
            </a:extLst>
          </p:cNvPr>
          <p:cNvSpPr>
            <a:spLocks/>
          </p:cNvSpPr>
          <p:nvPr/>
        </p:nvSpPr>
        <p:spPr bwMode="gray">
          <a:xfrm>
            <a:off x="1390674" y="2620190"/>
            <a:ext cx="384175" cy="282575"/>
          </a:xfrm>
          <a:custGeom>
            <a:avLst/>
            <a:gdLst>
              <a:gd name="T0" fmla="*/ 518 w 647"/>
              <a:gd name="T1" fmla="*/ 239 h 478"/>
              <a:gd name="T2" fmla="*/ 647 w 647"/>
              <a:gd name="T3" fmla="*/ 233 h 478"/>
              <a:gd name="T4" fmla="*/ 329 w 647"/>
              <a:gd name="T5" fmla="*/ 0 h 478"/>
              <a:gd name="T6" fmla="*/ 180 w 647"/>
              <a:gd name="T7" fmla="*/ 108 h 478"/>
              <a:gd name="T8" fmla="*/ 180 w 647"/>
              <a:gd name="T9" fmla="*/ 57 h 478"/>
              <a:gd name="T10" fmla="*/ 129 w 647"/>
              <a:gd name="T11" fmla="*/ 51 h 478"/>
              <a:gd name="T12" fmla="*/ 129 w 647"/>
              <a:gd name="T13" fmla="*/ 136 h 478"/>
              <a:gd name="T14" fmla="*/ 0 w 647"/>
              <a:gd name="T15" fmla="*/ 239 h 478"/>
              <a:gd name="T16" fmla="*/ 107 w 647"/>
              <a:gd name="T17" fmla="*/ 245 h 478"/>
              <a:gd name="T18" fmla="*/ 107 w 647"/>
              <a:gd name="T19" fmla="*/ 478 h 478"/>
              <a:gd name="T20" fmla="*/ 518 w 647"/>
              <a:gd name="T21" fmla="*/ 478 h 478"/>
              <a:gd name="T22" fmla="*/ 518 w 647"/>
              <a:gd name="T23" fmla="*/ 23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7" h="478">
                <a:moveTo>
                  <a:pt x="518" y="239"/>
                </a:moveTo>
                <a:lnTo>
                  <a:pt x="647" y="233"/>
                </a:lnTo>
                <a:lnTo>
                  <a:pt x="329" y="0"/>
                </a:lnTo>
                <a:lnTo>
                  <a:pt x="180" y="108"/>
                </a:lnTo>
                <a:lnTo>
                  <a:pt x="180" y="57"/>
                </a:lnTo>
                <a:lnTo>
                  <a:pt x="129" y="51"/>
                </a:lnTo>
                <a:lnTo>
                  <a:pt x="129" y="136"/>
                </a:lnTo>
                <a:lnTo>
                  <a:pt x="0" y="239"/>
                </a:lnTo>
                <a:lnTo>
                  <a:pt x="107" y="245"/>
                </a:lnTo>
                <a:lnTo>
                  <a:pt x="107" y="478"/>
                </a:lnTo>
                <a:lnTo>
                  <a:pt x="518" y="478"/>
                </a:lnTo>
                <a:lnTo>
                  <a:pt x="518" y="239"/>
                </a:lnTo>
                <a:close/>
              </a:path>
            </a:pathLst>
          </a:custGeom>
          <a:solidFill>
            <a:srgbClr val="FEFEFE"/>
          </a:solidFill>
          <a:ln w="9525" cap="flat" cmpd="sng">
            <a:solidFill>
              <a:srgbClr val="FEFEFE"/>
            </a:solidFill>
            <a:prstDash val="solid"/>
            <a:round/>
            <a:headEnd/>
            <a:tailEnd/>
          </a:ln>
          <a:effectLst>
            <a:outerShdw dist="28398" dir="1593903" algn="ctr" rotWithShape="0">
              <a:schemeClr val="bg2">
                <a:alpha val="50000"/>
              </a:schemeClr>
            </a:outerShdw>
          </a:effectLst>
        </p:spPr>
        <p:txBody>
          <a:bodyPr wrap="none" anchor="ctr"/>
          <a:lstStyle/>
          <a:p>
            <a:endParaRPr lang="en-US"/>
          </a:p>
        </p:txBody>
      </p:sp>
      <p:grpSp>
        <p:nvGrpSpPr>
          <p:cNvPr id="60" name="Group 320">
            <a:extLst>
              <a:ext uri="{FF2B5EF4-FFF2-40B4-BE49-F238E27FC236}">
                <a16:creationId xmlns:a16="http://schemas.microsoft.com/office/drawing/2014/main" id="{0D58FA26-454A-4D63-A406-42EEA9AAE64E}"/>
              </a:ext>
            </a:extLst>
          </p:cNvPr>
          <p:cNvGrpSpPr>
            <a:grpSpLocks/>
          </p:cNvGrpSpPr>
          <p:nvPr/>
        </p:nvGrpSpPr>
        <p:grpSpPr bwMode="auto">
          <a:xfrm>
            <a:off x="1401979" y="4793225"/>
            <a:ext cx="342900" cy="247650"/>
            <a:chOff x="2960" y="2589"/>
            <a:chExt cx="279" cy="201"/>
          </a:xfrm>
        </p:grpSpPr>
        <p:grpSp>
          <p:nvGrpSpPr>
            <p:cNvPr id="61" name="Group 321">
              <a:extLst>
                <a:ext uri="{FF2B5EF4-FFF2-40B4-BE49-F238E27FC236}">
                  <a16:creationId xmlns:a16="http://schemas.microsoft.com/office/drawing/2014/main" id="{4C07EB7A-B024-485F-A48C-78B497136931}"/>
                </a:ext>
              </a:extLst>
            </p:cNvPr>
            <p:cNvGrpSpPr>
              <a:grpSpLocks/>
            </p:cNvGrpSpPr>
            <p:nvPr/>
          </p:nvGrpSpPr>
          <p:grpSpPr bwMode="auto">
            <a:xfrm>
              <a:off x="2960" y="2589"/>
              <a:ext cx="279" cy="201"/>
              <a:chOff x="2934" y="2575"/>
              <a:chExt cx="361" cy="207"/>
            </a:xfrm>
          </p:grpSpPr>
          <p:sp>
            <p:nvSpPr>
              <p:cNvPr id="63" name="AutoShape 322">
                <a:extLst>
                  <a:ext uri="{FF2B5EF4-FFF2-40B4-BE49-F238E27FC236}">
                    <a16:creationId xmlns:a16="http://schemas.microsoft.com/office/drawing/2014/main" id="{D551B1DE-20B3-4A9B-AF29-D7181AB2AAAB}"/>
                  </a:ext>
                </a:extLst>
              </p:cNvPr>
              <p:cNvSpPr>
                <a:spLocks noChangeArrowheads="1"/>
              </p:cNvSpPr>
              <p:nvPr/>
            </p:nvSpPr>
            <p:spPr bwMode="gray">
              <a:xfrm>
                <a:off x="2993" y="2620"/>
                <a:ext cx="302" cy="162"/>
              </a:xfrm>
              <a:prstGeom prst="flowChartAlternateProcess">
                <a:avLst/>
              </a:prstGeom>
              <a:solidFill>
                <a:srgbClr val="FEFEFE"/>
              </a:solidFill>
              <a:ln>
                <a:noFill/>
              </a:ln>
              <a:effectLst>
                <a:outerShdw dist="28398" dir="1593903" algn="ctr" rotWithShape="0">
                  <a:schemeClr val="bg2">
                    <a:alpha val="50000"/>
                  </a:scheme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en-US"/>
              </a:p>
            </p:txBody>
          </p:sp>
          <p:sp>
            <p:nvSpPr>
              <p:cNvPr id="64" name="AutoShape 323">
                <a:extLst>
                  <a:ext uri="{FF2B5EF4-FFF2-40B4-BE49-F238E27FC236}">
                    <a16:creationId xmlns:a16="http://schemas.microsoft.com/office/drawing/2014/main" id="{DFA0DE4E-116E-40A3-8B1C-5A1B0CE4554C}"/>
                  </a:ext>
                </a:extLst>
              </p:cNvPr>
              <p:cNvSpPr>
                <a:spLocks noChangeArrowheads="1"/>
              </p:cNvSpPr>
              <p:nvPr/>
            </p:nvSpPr>
            <p:spPr bwMode="gray">
              <a:xfrm rot="-893176">
                <a:off x="2934" y="2575"/>
                <a:ext cx="302" cy="162"/>
              </a:xfrm>
              <a:prstGeom prst="flowChartAlternateProcess">
                <a:avLst/>
              </a:prstGeom>
              <a:solidFill>
                <a:srgbClr val="FEFEFE"/>
              </a:solidFill>
              <a:ln>
                <a:noFill/>
              </a:ln>
              <a:effectLst>
                <a:outerShdw dist="28398" dir="1593903" algn="ctr" rotWithShape="0">
                  <a:schemeClr val="bg2">
                    <a:alpha val="50000"/>
                  </a:scheme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en-US"/>
              </a:p>
            </p:txBody>
          </p:sp>
        </p:grpSp>
        <p:sp>
          <p:nvSpPr>
            <p:cNvPr id="62" name="Line 324">
              <a:extLst>
                <a:ext uri="{FF2B5EF4-FFF2-40B4-BE49-F238E27FC236}">
                  <a16:creationId xmlns:a16="http://schemas.microsoft.com/office/drawing/2014/main" id="{55E0BC6E-1998-4B1E-8E0A-8BC1650FF947}"/>
                </a:ext>
              </a:extLst>
            </p:cNvPr>
            <p:cNvSpPr>
              <a:spLocks noChangeShapeType="1"/>
            </p:cNvSpPr>
            <p:nvPr/>
          </p:nvSpPr>
          <p:spPr bwMode="gray">
            <a:xfrm flipV="1">
              <a:off x="2985" y="2624"/>
              <a:ext cx="144" cy="40"/>
            </a:xfrm>
            <a:prstGeom prst="line">
              <a:avLst/>
            </a:prstGeom>
            <a:noFill/>
            <a:ln w="7620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Rectangle 325">
            <a:extLst>
              <a:ext uri="{FF2B5EF4-FFF2-40B4-BE49-F238E27FC236}">
                <a16:creationId xmlns:a16="http://schemas.microsoft.com/office/drawing/2014/main" id="{A0E108BD-E603-4F7E-87A4-72E840FE204D}"/>
              </a:ext>
            </a:extLst>
          </p:cNvPr>
          <p:cNvSpPr>
            <a:spLocks noChangeArrowheads="1"/>
          </p:cNvSpPr>
          <p:nvPr/>
        </p:nvSpPr>
        <p:spPr bwMode="black">
          <a:xfrm>
            <a:off x="1934576" y="3291376"/>
            <a:ext cx="5611812" cy="336631"/>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marR="0" indent="0" algn="just">
              <a:lnSpc>
                <a:spcPct val="107000"/>
              </a:lnSpc>
              <a:spcBef>
                <a:spcPts val="0"/>
              </a:spcBef>
              <a:spcAft>
                <a:spcPts val="0"/>
              </a:spcAft>
            </a:pPr>
            <a:r>
              <a:rPr lang="en-US" sz="1600" b="1">
                <a:solidFill>
                  <a:schemeClr val="accent1">
                    <a:lumMod val="50000"/>
                  </a:schemeClr>
                </a:solidFill>
              </a:rPr>
              <a:t>25 BIỂU THUẾ LIÊN QUAN ĐẾN HÀNG HÓA XK, NK</a:t>
            </a:r>
          </a:p>
        </p:txBody>
      </p:sp>
      <p:sp>
        <p:nvSpPr>
          <p:cNvPr id="66" name="Rectangle 326">
            <a:extLst>
              <a:ext uri="{FF2B5EF4-FFF2-40B4-BE49-F238E27FC236}">
                <a16:creationId xmlns:a16="http://schemas.microsoft.com/office/drawing/2014/main" id="{4EF5BAE1-6FE4-403F-943A-5ED332CE29E9}"/>
              </a:ext>
            </a:extLst>
          </p:cNvPr>
          <p:cNvSpPr>
            <a:spLocks noChangeArrowheads="1"/>
          </p:cNvSpPr>
          <p:nvPr/>
        </p:nvSpPr>
        <p:spPr bwMode="black">
          <a:xfrm>
            <a:off x="1931988" y="4027763"/>
            <a:ext cx="6754812" cy="336631"/>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marR="0" indent="0" algn="just">
              <a:lnSpc>
                <a:spcPct val="107000"/>
              </a:lnSpc>
              <a:spcBef>
                <a:spcPts val="0"/>
              </a:spcBef>
              <a:spcAft>
                <a:spcPts val="0"/>
              </a:spcAft>
            </a:pPr>
            <a:r>
              <a:rPr lang="en-US" sz="1600" b="1">
                <a:solidFill>
                  <a:schemeClr val="accent2">
                    <a:lumMod val="75000"/>
                  </a:schemeClr>
                </a:solidFill>
              </a:rPr>
              <a:t>82 CHÍNH SÁCH MẶT HÀNG THEO MÃ HS CỦA CÁC BỘ NGÀNH</a:t>
            </a:r>
          </a:p>
        </p:txBody>
      </p:sp>
      <p:sp>
        <p:nvSpPr>
          <p:cNvPr id="67" name="Rectangle 327">
            <a:extLst>
              <a:ext uri="{FF2B5EF4-FFF2-40B4-BE49-F238E27FC236}">
                <a16:creationId xmlns:a16="http://schemas.microsoft.com/office/drawing/2014/main" id="{85DB815E-25C9-4A59-A353-D267599F1CDC}"/>
              </a:ext>
            </a:extLst>
          </p:cNvPr>
          <p:cNvSpPr>
            <a:spLocks noChangeArrowheads="1"/>
          </p:cNvSpPr>
          <p:nvPr/>
        </p:nvSpPr>
        <p:spPr bwMode="black">
          <a:xfrm>
            <a:off x="1914018" y="4735720"/>
            <a:ext cx="6754812" cy="336631"/>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marR="0" indent="0" algn="just">
              <a:lnSpc>
                <a:spcPct val="107000"/>
              </a:lnSpc>
              <a:spcBef>
                <a:spcPts val="0"/>
              </a:spcBef>
              <a:spcAft>
                <a:spcPts val="0"/>
              </a:spcAft>
            </a:pPr>
            <a:r>
              <a:rPr lang="en-US" sz="1600" b="1">
                <a:solidFill>
                  <a:srgbClr val="0070C0"/>
                </a:solidFill>
              </a:rPr>
              <a:t>CÁC QUY TẮC MẶT HÀNG CỤ THỂ THEO CÁC HIỆP ĐỊNH FTA</a:t>
            </a:r>
          </a:p>
        </p:txBody>
      </p:sp>
      <p:sp>
        <p:nvSpPr>
          <p:cNvPr id="68" name="Rectangle 328">
            <a:extLst>
              <a:ext uri="{FF2B5EF4-FFF2-40B4-BE49-F238E27FC236}">
                <a16:creationId xmlns:a16="http://schemas.microsoft.com/office/drawing/2014/main" id="{FB69151E-80F5-4BAE-B5A6-F0DD306A3492}"/>
              </a:ext>
            </a:extLst>
          </p:cNvPr>
          <p:cNvSpPr>
            <a:spLocks noChangeArrowheads="1"/>
          </p:cNvSpPr>
          <p:nvPr/>
        </p:nvSpPr>
        <p:spPr bwMode="black">
          <a:xfrm>
            <a:off x="1919105" y="2603628"/>
            <a:ext cx="5002212" cy="336631"/>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marR="0" indent="0" algn="just">
              <a:lnSpc>
                <a:spcPct val="107000"/>
              </a:lnSpc>
              <a:spcBef>
                <a:spcPts val="0"/>
              </a:spcBef>
              <a:spcAft>
                <a:spcPts val="0"/>
              </a:spcAft>
            </a:pPr>
            <a:r>
              <a:rPr lang="en-US" sz="1600" b="1">
                <a:solidFill>
                  <a:srgbClr val="996633"/>
                </a:solidFill>
              </a:rPr>
              <a:t>DANH MỤC HÀNG HÓA XNK VIỆT NAM</a:t>
            </a:r>
          </a:p>
        </p:txBody>
      </p:sp>
      <p:sp>
        <p:nvSpPr>
          <p:cNvPr id="69" name="TextBox 68">
            <a:extLst>
              <a:ext uri="{FF2B5EF4-FFF2-40B4-BE49-F238E27FC236}">
                <a16:creationId xmlns:a16="http://schemas.microsoft.com/office/drawing/2014/main" id="{53BD146A-C4D5-4783-9393-E43EA7769AFF}"/>
              </a:ext>
            </a:extLst>
          </p:cNvPr>
          <p:cNvSpPr txBox="1"/>
          <p:nvPr/>
        </p:nvSpPr>
        <p:spPr>
          <a:xfrm>
            <a:off x="4191000" y="441524"/>
            <a:ext cx="3733800" cy="54553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auto">
              <a:lnSpc>
                <a:spcPts val="4000"/>
              </a:lnSpc>
              <a:spcBef>
                <a:spcPts val="0"/>
              </a:spcBef>
              <a:spcAft>
                <a:spcPts val="0"/>
              </a:spcAft>
              <a:defRPr/>
            </a:pPr>
            <a:r>
              <a:rPr lang="en-US" sz="2600" b="1">
                <a:solidFill>
                  <a:srgbClr val="0070C0"/>
                </a:solidFill>
                <a:latin typeface="Tahoma" panose="020B0604030504040204" pitchFamily="34" charset="0"/>
                <a:ea typeface="Tahoma" panose="020B0604030504040204" pitchFamily="34" charset="0"/>
                <a:cs typeface="Tahoma" panose="020B0604030504040204" pitchFamily="34" charset="0"/>
              </a:rPr>
              <a:t>HAPPY NEW YEAR!</a:t>
            </a:r>
            <a:endParaRPr lang="fr-FR" sz="260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70" name="Picture 69">
            <a:extLst>
              <a:ext uri="{FF2B5EF4-FFF2-40B4-BE49-F238E27FC236}">
                <a16:creationId xmlns:a16="http://schemas.microsoft.com/office/drawing/2014/main" id="{40D6C0D0-4F77-442E-AB3F-81F16C9B8379}"/>
              </a:ext>
            </a:extLst>
          </p:cNvPr>
          <p:cNvPicPr>
            <a:picLocks noChangeAspect="1"/>
          </p:cNvPicPr>
          <p:nvPr/>
        </p:nvPicPr>
        <p:blipFill>
          <a:blip r:embed="rId5"/>
          <a:stretch>
            <a:fillRect/>
          </a:stretch>
        </p:blipFill>
        <p:spPr>
          <a:xfrm>
            <a:off x="331264" y="266464"/>
            <a:ext cx="3248931" cy="361277"/>
          </a:xfrm>
          <a:prstGeom prst="rect">
            <a:avLst/>
          </a:prstGeom>
        </p:spPr>
      </p:pic>
      <p:sp>
        <p:nvSpPr>
          <p:cNvPr id="73" name="Rectangle 72">
            <a:extLst>
              <a:ext uri="{FF2B5EF4-FFF2-40B4-BE49-F238E27FC236}">
                <a16:creationId xmlns:a16="http://schemas.microsoft.com/office/drawing/2014/main" id="{E88D7CDA-E3BA-481A-AD43-F79808DC1E18}"/>
              </a:ext>
            </a:extLst>
          </p:cNvPr>
          <p:cNvSpPr>
            <a:spLocks noChangeArrowheads="1"/>
          </p:cNvSpPr>
          <p:nvPr/>
        </p:nvSpPr>
        <p:spPr bwMode="gray">
          <a:xfrm>
            <a:off x="776517" y="1153827"/>
            <a:ext cx="6043590" cy="125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algn="just">
              <a:lnSpc>
                <a:spcPct val="107000"/>
              </a:lnSpc>
              <a:spcBef>
                <a:spcPts val="0"/>
              </a:spcBef>
              <a:spcAft>
                <a:spcPts val="0"/>
              </a:spcAft>
            </a:pPr>
            <a:r>
              <a:rPr lang="en-US" b="1" i="1">
                <a:solidFill>
                  <a:srgbClr val="7030A0"/>
                </a:solidFill>
              </a:rPr>
              <a:t>	Nhân dịp năm mới 2022, Chi cục Hải quan cửa khẩu cảng Hòn Gai – Cục Hải quan tỉnh Quảng Ninh gửi tặng các bạn đồng nghiệp, doanh nghiệp File Biểu thuế XNK năm 2022 đã tích hợp &amp; cập nhật:</a:t>
            </a:r>
          </a:p>
        </p:txBody>
      </p:sp>
      <p:sp>
        <p:nvSpPr>
          <p:cNvPr id="74" name="Rectangle 73">
            <a:extLst>
              <a:ext uri="{FF2B5EF4-FFF2-40B4-BE49-F238E27FC236}">
                <a16:creationId xmlns:a16="http://schemas.microsoft.com/office/drawing/2014/main" id="{670234C3-2449-4752-A025-B22187F17B42}"/>
              </a:ext>
            </a:extLst>
          </p:cNvPr>
          <p:cNvSpPr>
            <a:spLocks noChangeArrowheads="1"/>
          </p:cNvSpPr>
          <p:nvPr/>
        </p:nvSpPr>
        <p:spPr bwMode="gray">
          <a:xfrm>
            <a:off x="776517" y="4987248"/>
            <a:ext cx="8443683" cy="125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algn="just">
              <a:lnSpc>
                <a:spcPct val="107000"/>
              </a:lnSpc>
              <a:spcBef>
                <a:spcPts val="0"/>
              </a:spcBef>
              <a:spcAft>
                <a:spcPts val="0"/>
              </a:spcAft>
            </a:pPr>
            <a:r>
              <a:rPr lang="en-US" b="1" i="1">
                <a:solidFill>
                  <a:srgbClr val="7030A0"/>
                </a:solidFill>
              </a:rPr>
              <a:t>	</a:t>
            </a:r>
            <a:endParaRPr lang="en-US" b="1">
              <a:solidFill>
                <a:srgbClr val="7030A0"/>
              </a:solidFill>
            </a:endParaRPr>
          </a:p>
          <a:p>
            <a:pPr marL="0" marR="0" algn="just">
              <a:lnSpc>
                <a:spcPct val="107000"/>
              </a:lnSpc>
              <a:spcBef>
                <a:spcPts val="0"/>
              </a:spcBef>
              <a:spcAft>
                <a:spcPts val="0"/>
              </a:spcAft>
            </a:pPr>
            <a:r>
              <a:rPr lang="en-US" b="1" i="1">
                <a:solidFill>
                  <a:srgbClr val="7030A0"/>
                </a:solidFill>
              </a:rPr>
              <a:t>	Xin cảm ơn các bạn đã sử dụng, like và chia sẻ sản phẩm &amp; xin gửi lời Chúc mừng năm mới AN KHANG - THỊNH VƯỢNG đến toàn thể CC-NLĐ trong Ngành Hải quan &amp; Cộng đồng Doanh nghiệp hoạt động XNK.</a:t>
            </a:r>
          </a:p>
        </p:txBody>
      </p:sp>
      <p:sp>
        <p:nvSpPr>
          <p:cNvPr id="77" name="Freeform 8">
            <a:extLst>
              <a:ext uri="{FF2B5EF4-FFF2-40B4-BE49-F238E27FC236}">
                <a16:creationId xmlns:a16="http://schemas.microsoft.com/office/drawing/2014/main" id="{BD872E97-2348-4242-921E-30283C60F88A}"/>
              </a:ext>
            </a:extLst>
          </p:cNvPr>
          <p:cNvSpPr>
            <a:spLocks/>
          </p:cNvSpPr>
          <p:nvPr/>
        </p:nvSpPr>
        <p:spPr bwMode="gray">
          <a:xfrm rot="10800000">
            <a:off x="9448800" y="412936"/>
            <a:ext cx="2300494" cy="728063"/>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2F8B7E">
              <a:alpha val="5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78" name="Freeform 7">
            <a:extLst>
              <a:ext uri="{FF2B5EF4-FFF2-40B4-BE49-F238E27FC236}">
                <a16:creationId xmlns:a16="http://schemas.microsoft.com/office/drawing/2014/main" id="{AEE80F48-442C-41CA-A069-2CAE7FC6B949}"/>
              </a:ext>
            </a:extLst>
          </p:cNvPr>
          <p:cNvSpPr>
            <a:spLocks/>
          </p:cNvSpPr>
          <p:nvPr/>
        </p:nvSpPr>
        <p:spPr bwMode="gray">
          <a:xfrm>
            <a:off x="457200" y="5728170"/>
            <a:ext cx="2414380" cy="728063"/>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2F8B7E">
              <a:alpha val="5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pic>
        <p:nvPicPr>
          <p:cNvPr id="3" name="Picture 2">
            <a:extLst>
              <a:ext uri="{FF2B5EF4-FFF2-40B4-BE49-F238E27FC236}">
                <a16:creationId xmlns:a16="http://schemas.microsoft.com/office/drawing/2014/main" id="{F911F996-4CB4-4F72-8E39-B4228FBBC2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48133" y="3954780"/>
            <a:ext cx="4860715" cy="2734152"/>
          </a:xfrm>
          <a:prstGeom prst="rect">
            <a:avLst/>
          </a:prstGeom>
        </p:spPr>
      </p:pic>
    </p:spTree>
    <p:extLst>
      <p:ext uri="{BB962C8B-B14F-4D97-AF65-F5344CB8AC3E}">
        <p14:creationId xmlns:p14="http://schemas.microsoft.com/office/powerpoint/2010/main" val="3532036455"/>
      </p:ext>
    </p:extLst>
  </p:cSld>
  <p:clrMapOvr>
    <a:masterClrMapping/>
  </p:clrMapOvr>
  <p:transition spd="med">
    <p:newsfla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85800" y="688187"/>
            <a:ext cx="10725057" cy="5786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auto">
              <a:lnSpc>
                <a:spcPts val="4000"/>
              </a:lnSpc>
              <a:spcBef>
                <a:spcPts val="0"/>
              </a:spcBef>
              <a:spcAft>
                <a:spcPts val="0"/>
              </a:spcAft>
              <a:defRPr/>
            </a:pPr>
            <a:r>
              <a:rPr lang="en-US" sz="3000" b="1">
                <a:solidFill>
                  <a:srgbClr val="960000"/>
                </a:solidFill>
                <a:latin typeface="Times New Roman" panose="02020603050405020304" pitchFamily="18" charset="0"/>
                <a:cs typeface="Times New Roman" panose="02020603050405020304" pitchFamily="18" charset="0"/>
              </a:rPr>
              <a:t>THUẾ NHẬP KHẨU THÔNG TH</a:t>
            </a:r>
            <a:r>
              <a:rPr lang="vi-VN" sz="3000" b="1">
                <a:solidFill>
                  <a:srgbClr val="960000"/>
                </a:solidFill>
                <a:latin typeface="Times New Roman" panose="02020603050405020304" pitchFamily="18" charset="0"/>
                <a:cs typeface="Times New Roman" panose="02020603050405020304" pitchFamily="18" charset="0"/>
              </a:rPr>
              <a:t>Ư</a:t>
            </a:r>
            <a:r>
              <a:rPr lang="en-US" sz="3000" b="1">
                <a:solidFill>
                  <a:srgbClr val="960000"/>
                </a:solidFill>
                <a:latin typeface="Times New Roman" panose="02020603050405020304" pitchFamily="18" charset="0"/>
                <a:cs typeface="Times New Roman" panose="02020603050405020304" pitchFamily="18" charset="0"/>
              </a:rPr>
              <a:t>ỜNG</a:t>
            </a:r>
            <a:endParaRPr lang="fr-FR" sz="3000" b="1">
              <a:solidFill>
                <a:srgbClr val="960000"/>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331264" y="266464"/>
            <a:ext cx="3248931" cy="361277"/>
          </a:xfrm>
          <a:prstGeom prst="rect">
            <a:avLst/>
          </a:prstGeom>
        </p:spPr>
      </p:pic>
      <p:pic>
        <p:nvPicPr>
          <p:cNvPr id="2" name="Picture 1">
            <a:extLst>
              <a:ext uri="{FF2B5EF4-FFF2-40B4-BE49-F238E27FC236}">
                <a16:creationId xmlns:a16="http://schemas.microsoft.com/office/drawing/2014/main" id="{07FE280E-2FD9-4F77-9548-D4BFEB3D1F3B}"/>
              </a:ext>
            </a:extLst>
          </p:cNvPr>
          <p:cNvPicPr>
            <a:picLocks noChangeAspect="1"/>
          </p:cNvPicPr>
          <p:nvPr/>
        </p:nvPicPr>
        <p:blipFill>
          <a:blip r:embed="rId3"/>
          <a:stretch>
            <a:fillRect/>
          </a:stretch>
        </p:blipFill>
        <p:spPr>
          <a:xfrm>
            <a:off x="681319" y="1340639"/>
            <a:ext cx="6954046" cy="3459962"/>
          </a:xfrm>
          <a:prstGeom prst="rect">
            <a:avLst/>
          </a:prstGeom>
        </p:spPr>
      </p:pic>
      <p:sp>
        <p:nvSpPr>
          <p:cNvPr id="23" name="Rounded Rectangular Callout 20">
            <a:extLst>
              <a:ext uri="{FF2B5EF4-FFF2-40B4-BE49-F238E27FC236}">
                <a16:creationId xmlns:a16="http://schemas.microsoft.com/office/drawing/2014/main" id="{BB2847F0-4EFE-4D5C-8AFE-A41B69660E26}"/>
              </a:ext>
            </a:extLst>
          </p:cNvPr>
          <p:cNvSpPr/>
          <p:nvPr/>
        </p:nvSpPr>
        <p:spPr>
          <a:xfrm>
            <a:off x="8534400" y="1371600"/>
            <a:ext cx="3124200" cy="762000"/>
          </a:xfrm>
          <a:prstGeom prst="wedgeRoundRectCallout">
            <a:avLst>
              <a:gd name="adj1" fmla="val -135272"/>
              <a:gd name="adj2" fmla="val 7087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 ở cột 1 t</a:t>
            </a:r>
            <a:r>
              <a:rPr lang="vi-VN">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a:t>
            </a:r>
            <a:r>
              <a:rPr lang="en-US">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ơng ứng với dòng mã hàng</a:t>
            </a:r>
            <a:endParaRPr lang="en-US">
              <a:solidFill>
                <a:srgbClr val="0000FF"/>
              </a:solidFill>
              <a:latin typeface="Times New Roman" panose="02020603050405020304" pitchFamily="18" charset="0"/>
              <a:cs typeface="Times New Roman" panose="02020603050405020304" pitchFamily="18" charset="0"/>
            </a:endParaRPr>
          </a:p>
        </p:txBody>
      </p:sp>
      <p:sp>
        <p:nvSpPr>
          <p:cNvPr id="26" name="Rounded Rectangular Callout 20">
            <a:extLst>
              <a:ext uri="{FF2B5EF4-FFF2-40B4-BE49-F238E27FC236}">
                <a16:creationId xmlns:a16="http://schemas.microsoft.com/office/drawing/2014/main" id="{EF4C7530-20AE-4A31-A156-B11D4BB938C9}"/>
              </a:ext>
            </a:extLst>
          </p:cNvPr>
          <p:cNvSpPr/>
          <p:nvPr/>
        </p:nvSpPr>
        <p:spPr>
          <a:xfrm>
            <a:off x="8409926" y="2655276"/>
            <a:ext cx="3248673" cy="1840523"/>
          </a:xfrm>
          <a:prstGeom prst="wedgeRoundRectCallout">
            <a:avLst>
              <a:gd name="adj1" fmla="val -82082"/>
              <a:gd name="adj2" fmla="val -6160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t>
            </a:r>
            <a:r>
              <a:rPr lang="vi-VN">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a:t>
            </a:r>
            <a:r>
              <a:rPr lang="en-US">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ờng hợp dòng hàng có thuế NK </a:t>
            </a:r>
            <a:r>
              <a:rPr lang="vi-VN">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a:t>
            </a:r>
            <a:r>
              <a:rPr lang="en-US">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 đãi =0% thì thuế suất NK thông th</a:t>
            </a:r>
            <a:r>
              <a:rPr lang="vi-VN">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a:t>
            </a:r>
            <a:r>
              <a:rPr lang="en-US">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ờng sẽ đ</a:t>
            </a:r>
            <a:r>
              <a:rPr lang="vi-VN">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a:t>
            </a:r>
            <a:r>
              <a:rPr lang="en-US">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ợc Thủ t</a:t>
            </a:r>
            <a:r>
              <a:rPr lang="vi-VN">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a:t>
            </a:r>
            <a:r>
              <a:rPr lang="en-US">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ớng Chính phủ quy định, ở đây là Quyết định số 45/2017/QĐ-TTg</a:t>
            </a:r>
            <a:endParaRPr lang="en-US">
              <a:solidFill>
                <a:srgbClr val="0000FF"/>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6FE85E8-A36F-4F0B-8D4C-997661B42EAD}"/>
              </a:ext>
            </a:extLst>
          </p:cNvPr>
          <p:cNvSpPr/>
          <p:nvPr/>
        </p:nvSpPr>
        <p:spPr>
          <a:xfrm>
            <a:off x="5580184" y="2133600"/>
            <a:ext cx="2072765" cy="381000"/>
          </a:xfrm>
          <a:prstGeom prst="rect">
            <a:avLst/>
          </a:prstGeom>
          <a:no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27" name="Rounded Rectangular Callout 20">
            <a:extLst>
              <a:ext uri="{FF2B5EF4-FFF2-40B4-BE49-F238E27FC236}">
                <a16:creationId xmlns:a16="http://schemas.microsoft.com/office/drawing/2014/main" id="{872B3113-7426-4D7B-892C-0171B84A7241}"/>
              </a:ext>
            </a:extLst>
          </p:cNvPr>
          <p:cNvSpPr/>
          <p:nvPr/>
        </p:nvSpPr>
        <p:spPr>
          <a:xfrm>
            <a:off x="990600" y="5181600"/>
            <a:ext cx="5715000" cy="1283441"/>
          </a:xfrm>
          <a:prstGeom prst="wedgeRoundRectCallout">
            <a:avLst>
              <a:gd name="adj1" fmla="val 61764"/>
              <a:gd name="adj2" fmla="val -8147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t>
            </a:r>
            <a:r>
              <a:rPr lang="vi-VN">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a:t>
            </a:r>
            <a:r>
              <a:rPr lang="en-US">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ờng hợp dòng hàng có thuế NK </a:t>
            </a:r>
            <a:r>
              <a:rPr lang="vi-VN">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a:t>
            </a:r>
            <a:r>
              <a:rPr lang="en-US">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 đãi &lt;&gt; 0% thì thuế suất NK thông th</a:t>
            </a:r>
            <a:r>
              <a:rPr lang="vi-VN">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a:t>
            </a:r>
            <a:r>
              <a:rPr lang="en-US">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ờng = 150% thuế suất thuế NK </a:t>
            </a:r>
            <a:r>
              <a:rPr lang="vi-VN">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a:t>
            </a:r>
            <a:r>
              <a:rPr lang="en-US">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 đãi, ở đây là 7%*1,5=10,5% (Trong File Biểu thuế đã tính sẵn)</a:t>
            </a:r>
            <a:endParaRPr lang="en-US">
              <a:solidFill>
                <a:srgbClr val="0000FF"/>
              </a:solidFill>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5535BCE9-C862-4D2B-A84C-D53015B141F3}"/>
              </a:ext>
            </a:extLst>
          </p:cNvPr>
          <p:cNvSpPr/>
          <p:nvPr/>
        </p:nvSpPr>
        <p:spPr>
          <a:xfrm>
            <a:off x="5580184" y="4541038"/>
            <a:ext cx="2072765" cy="277147"/>
          </a:xfrm>
          <a:prstGeom prst="rect">
            <a:avLst/>
          </a:prstGeom>
          <a:noFill/>
          <a:ln w="2857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2855993523"/>
      </p:ext>
    </p:extLst>
  </p:cSld>
  <p:clrMapOvr>
    <a:masterClrMapping/>
  </p:clrMapOvr>
  <p:transition spd="med">
    <p:newsfla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85800" y="688187"/>
            <a:ext cx="10725057" cy="5786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auto">
              <a:lnSpc>
                <a:spcPts val="4000"/>
              </a:lnSpc>
              <a:spcBef>
                <a:spcPts val="0"/>
              </a:spcBef>
              <a:spcAft>
                <a:spcPts val="0"/>
              </a:spcAft>
              <a:defRPr/>
            </a:pPr>
            <a:r>
              <a:rPr lang="en-US" sz="3000" b="1">
                <a:solidFill>
                  <a:srgbClr val="960000"/>
                </a:solidFill>
                <a:latin typeface="Times New Roman" panose="02020603050405020304" pitchFamily="18" charset="0"/>
                <a:cs typeface="Times New Roman" panose="02020603050405020304" pitchFamily="18" charset="0"/>
              </a:rPr>
              <a:t>THUẾ NHẬP KHẨU </a:t>
            </a:r>
            <a:r>
              <a:rPr lang="en-GB" sz="3000" b="1">
                <a:solidFill>
                  <a:srgbClr val="960000"/>
                </a:solidFill>
                <a:latin typeface="Times New Roman" panose="02020603050405020304" pitchFamily="18" charset="0"/>
                <a:cs typeface="Times New Roman" panose="02020603050405020304" pitchFamily="18" charset="0"/>
              </a:rPr>
              <a:t>ƯU ĐÃI</a:t>
            </a:r>
            <a:endParaRPr lang="fr-FR" sz="3000" b="1">
              <a:solidFill>
                <a:srgbClr val="960000"/>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331264" y="266464"/>
            <a:ext cx="3248931" cy="361277"/>
          </a:xfrm>
          <a:prstGeom prst="rect">
            <a:avLst/>
          </a:prstGeom>
        </p:spPr>
      </p:pic>
      <p:pic>
        <p:nvPicPr>
          <p:cNvPr id="4" name="Picture 3">
            <a:extLst>
              <a:ext uri="{FF2B5EF4-FFF2-40B4-BE49-F238E27FC236}">
                <a16:creationId xmlns:a16="http://schemas.microsoft.com/office/drawing/2014/main" id="{20572A56-C27E-4EF6-BF6D-3AFCCF49FCEB}"/>
              </a:ext>
            </a:extLst>
          </p:cNvPr>
          <p:cNvPicPr>
            <a:picLocks noChangeAspect="1"/>
          </p:cNvPicPr>
          <p:nvPr/>
        </p:nvPicPr>
        <p:blipFill>
          <a:blip r:embed="rId3"/>
          <a:stretch>
            <a:fillRect/>
          </a:stretch>
        </p:blipFill>
        <p:spPr>
          <a:xfrm>
            <a:off x="457200" y="1524000"/>
            <a:ext cx="7715250" cy="3152775"/>
          </a:xfrm>
          <a:prstGeom prst="rect">
            <a:avLst/>
          </a:prstGeom>
        </p:spPr>
      </p:pic>
      <p:sp>
        <p:nvSpPr>
          <p:cNvPr id="13" name="Rectangle 12">
            <a:extLst>
              <a:ext uri="{FF2B5EF4-FFF2-40B4-BE49-F238E27FC236}">
                <a16:creationId xmlns:a16="http://schemas.microsoft.com/office/drawing/2014/main" id="{2040BC25-9AED-4CF3-80F9-B869A9788239}"/>
              </a:ext>
            </a:extLst>
          </p:cNvPr>
          <p:cNvSpPr/>
          <p:nvPr/>
        </p:nvSpPr>
        <p:spPr>
          <a:xfrm>
            <a:off x="331264" y="2913184"/>
            <a:ext cx="7974536" cy="228600"/>
          </a:xfrm>
          <a:prstGeom prst="rect">
            <a:avLst/>
          </a:prstGeom>
          <a:no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14" name="Rounded Rectangular Callout 20">
            <a:extLst>
              <a:ext uri="{FF2B5EF4-FFF2-40B4-BE49-F238E27FC236}">
                <a16:creationId xmlns:a16="http://schemas.microsoft.com/office/drawing/2014/main" id="{F76E2CB8-5EE0-48CF-AA0C-EC1F0936303B}"/>
              </a:ext>
            </a:extLst>
          </p:cNvPr>
          <p:cNvSpPr/>
          <p:nvPr/>
        </p:nvSpPr>
        <p:spPr>
          <a:xfrm>
            <a:off x="8534400" y="1371600"/>
            <a:ext cx="3124200" cy="762000"/>
          </a:xfrm>
          <a:prstGeom prst="wedgeRoundRectCallout">
            <a:avLst>
              <a:gd name="adj1" fmla="val -67167"/>
              <a:gd name="adj2" fmla="val 16317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 ở cột 2 t</a:t>
            </a:r>
            <a:r>
              <a:rPr lang="vi-VN">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a:t>
            </a:r>
            <a:r>
              <a:rPr lang="en-US">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ơng ứng với dòng mã hàng</a:t>
            </a:r>
            <a:endParaRPr lang="en-US">
              <a:solidFill>
                <a:srgbClr val="0000FF"/>
              </a:solidFill>
              <a:latin typeface="Times New Roman" panose="02020603050405020304" pitchFamily="18" charset="0"/>
              <a:cs typeface="Times New Roman" panose="02020603050405020304" pitchFamily="18" charset="0"/>
            </a:endParaRPr>
          </a:p>
        </p:txBody>
      </p:sp>
      <p:sp>
        <p:nvSpPr>
          <p:cNvPr id="15" name="AutoShape 3">
            <a:extLst>
              <a:ext uri="{FF2B5EF4-FFF2-40B4-BE49-F238E27FC236}">
                <a16:creationId xmlns:a16="http://schemas.microsoft.com/office/drawing/2014/main" id="{B6AC4E40-6224-488B-A41F-C2FD8A116270}"/>
              </a:ext>
            </a:extLst>
          </p:cNvPr>
          <p:cNvSpPr>
            <a:spLocks noChangeArrowheads="1"/>
          </p:cNvSpPr>
          <p:nvPr/>
        </p:nvSpPr>
        <p:spPr bwMode="gray">
          <a:xfrm>
            <a:off x="1447800" y="4933968"/>
            <a:ext cx="10383070" cy="1523625"/>
          </a:xfrm>
          <a:prstGeom prst="roundRect">
            <a:avLst>
              <a:gd name="adj" fmla="val 9144"/>
            </a:avLst>
          </a:prstGeom>
          <a:solidFill>
            <a:srgbClr val="F8F8F8"/>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16" name="Text Box 16">
            <a:extLst>
              <a:ext uri="{FF2B5EF4-FFF2-40B4-BE49-F238E27FC236}">
                <a16:creationId xmlns:a16="http://schemas.microsoft.com/office/drawing/2014/main" id="{67BDE530-48BE-4515-9EBA-390F01892EB4}"/>
              </a:ext>
            </a:extLst>
          </p:cNvPr>
          <p:cNvSpPr txBox="1">
            <a:spLocks noChangeArrowheads="1"/>
          </p:cNvSpPr>
          <p:nvPr/>
        </p:nvSpPr>
        <p:spPr bwMode="gray">
          <a:xfrm>
            <a:off x="1542964" y="5032075"/>
            <a:ext cx="10162528" cy="142551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ct val="110000"/>
              </a:lnSpc>
              <a:spcBef>
                <a:spcPct val="50000"/>
              </a:spcBef>
            </a:pPr>
            <a:r>
              <a:rPr lang="en-US" sz="1600" b="1">
                <a:solidFill>
                  <a:srgbClr val="0000FF"/>
                </a:solidFill>
              </a:rPr>
              <a:t>Lưu ý: </a:t>
            </a:r>
            <a:r>
              <a:rPr lang="en-US" sz="1600" b="1">
                <a:solidFill>
                  <a:srgbClr val="7030A0"/>
                </a:solidFill>
              </a:rPr>
              <a:t>Do ngoài 97 ch</a:t>
            </a:r>
            <a:r>
              <a:rPr lang="vi-VN" sz="1600" b="1">
                <a:solidFill>
                  <a:srgbClr val="7030A0"/>
                </a:solidFill>
              </a:rPr>
              <a:t>ư</a:t>
            </a:r>
            <a:r>
              <a:rPr lang="en-US" sz="1600" b="1">
                <a:solidFill>
                  <a:srgbClr val="7030A0"/>
                </a:solidFill>
              </a:rPr>
              <a:t>ơng theo Danh mục hàng hóa XNK Việt Nam thì đối với Biểu thuế nhập khẩu </a:t>
            </a:r>
            <a:r>
              <a:rPr lang="vi-VN" sz="1600" b="1">
                <a:solidFill>
                  <a:srgbClr val="7030A0"/>
                </a:solidFill>
              </a:rPr>
              <a:t>ư</a:t>
            </a:r>
            <a:r>
              <a:rPr lang="en-US" sz="1600" b="1">
                <a:solidFill>
                  <a:srgbClr val="7030A0"/>
                </a:solidFill>
              </a:rPr>
              <a:t>u đãi còn có thêm Ch</a:t>
            </a:r>
            <a:r>
              <a:rPr lang="vi-VN" sz="1600" b="1">
                <a:solidFill>
                  <a:srgbClr val="7030A0"/>
                </a:solidFill>
              </a:rPr>
              <a:t>ư</a:t>
            </a:r>
            <a:r>
              <a:rPr lang="en-US" sz="1600" b="1">
                <a:solidFill>
                  <a:srgbClr val="7030A0"/>
                </a:solidFill>
              </a:rPr>
              <a:t>ơng 98, các mã hàng ở Chư</a:t>
            </a:r>
            <a:r>
              <a:rPr lang="vi-VN" sz="1600" b="1">
                <a:solidFill>
                  <a:srgbClr val="7030A0"/>
                </a:solidFill>
              </a:rPr>
              <a:t>ơ</a:t>
            </a:r>
            <a:r>
              <a:rPr lang="en-US" sz="1600" b="1">
                <a:solidFill>
                  <a:srgbClr val="7030A0"/>
                </a:solidFill>
              </a:rPr>
              <a:t>ng 98 lại có quan hệ với mã hàng ở 97 chư</a:t>
            </a:r>
            <a:r>
              <a:rPr lang="vi-VN" sz="1600" b="1">
                <a:solidFill>
                  <a:srgbClr val="7030A0"/>
                </a:solidFill>
              </a:rPr>
              <a:t>ơ</a:t>
            </a:r>
            <a:r>
              <a:rPr lang="en-US" sz="1600" b="1">
                <a:solidFill>
                  <a:srgbClr val="7030A0"/>
                </a:solidFill>
              </a:rPr>
              <a:t>ng đầu, nên khi đã xác định đ</a:t>
            </a:r>
            <a:r>
              <a:rPr lang="vi-VN" sz="1600" b="1">
                <a:solidFill>
                  <a:srgbClr val="7030A0"/>
                </a:solidFill>
              </a:rPr>
              <a:t>ư</a:t>
            </a:r>
            <a:r>
              <a:rPr lang="en-US" sz="1600" b="1">
                <a:solidFill>
                  <a:srgbClr val="7030A0"/>
                </a:solidFill>
              </a:rPr>
              <a:t>ợc mã hàng thuộc 97 ch</a:t>
            </a:r>
            <a:r>
              <a:rPr lang="vi-VN" sz="1600" b="1">
                <a:solidFill>
                  <a:srgbClr val="7030A0"/>
                </a:solidFill>
              </a:rPr>
              <a:t>ư</a:t>
            </a:r>
            <a:r>
              <a:rPr lang="en-US" sz="1600" b="1">
                <a:solidFill>
                  <a:srgbClr val="7030A0"/>
                </a:solidFill>
              </a:rPr>
              <a:t>ơng đầu, cần gõ Ctrl+F, Enter hoặc Find Next 2 lần để xem mã hàng đấy có xuất hiện ở Chư</a:t>
            </a:r>
            <a:r>
              <a:rPr lang="vi-VN" sz="1600" b="1">
                <a:solidFill>
                  <a:srgbClr val="7030A0"/>
                </a:solidFill>
              </a:rPr>
              <a:t>ơ</a:t>
            </a:r>
            <a:r>
              <a:rPr lang="en-US" sz="1600" b="1">
                <a:solidFill>
                  <a:srgbClr val="7030A0"/>
                </a:solidFill>
              </a:rPr>
              <a:t>ng 98 hay không; nếu có thì phải xem chi tiết Chú giải Ch</a:t>
            </a:r>
            <a:r>
              <a:rPr lang="vi-VN" sz="1600" b="1">
                <a:solidFill>
                  <a:srgbClr val="7030A0"/>
                </a:solidFill>
              </a:rPr>
              <a:t>ư</a:t>
            </a:r>
            <a:r>
              <a:rPr lang="en-US" sz="1600" b="1">
                <a:solidFill>
                  <a:srgbClr val="7030A0"/>
                </a:solidFill>
              </a:rPr>
              <a:t>ơng 98 để xác định đúng thuế suất thuế nhập khẩu </a:t>
            </a:r>
            <a:r>
              <a:rPr lang="vi-VN" sz="1600" b="1">
                <a:solidFill>
                  <a:srgbClr val="7030A0"/>
                </a:solidFill>
              </a:rPr>
              <a:t>ư</a:t>
            </a:r>
            <a:r>
              <a:rPr lang="en-US" sz="1600" b="1">
                <a:solidFill>
                  <a:srgbClr val="7030A0"/>
                </a:solidFill>
              </a:rPr>
              <a:t>u đãi áp dụng.</a:t>
            </a:r>
            <a:endParaRPr lang="en-US" altLang="en-US" sz="1600" b="1">
              <a:solidFill>
                <a:srgbClr val="7030A0"/>
              </a:solidFill>
            </a:endParaRPr>
          </a:p>
        </p:txBody>
      </p:sp>
    </p:spTree>
    <p:extLst>
      <p:ext uri="{BB962C8B-B14F-4D97-AF65-F5344CB8AC3E}">
        <p14:creationId xmlns:p14="http://schemas.microsoft.com/office/powerpoint/2010/main" val="922792926"/>
      </p:ext>
    </p:extLst>
  </p:cSld>
  <p:clrMapOvr>
    <a:masterClrMapping/>
  </p:clrMapOvr>
  <p:transition spd="med">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019267" y="688187"/>
            <a:ext cx="10391590" cy="5786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lnSpc>
                <a:spcPts val="4000"/>
              </a:lnSpc>
              <a:spcBef>
                <a:spcPts val="0"/>
              </a:spcBef>
              <a:spcAft>
                <a:spcPts val="0"/>
              </a:spcAft>
              <a:defRPr/>
            </a:pPr>
            <a:r>
              <a:rPr lang="en-US" sz="3000" b="1">
                <a:solidFill>
                  <a:srgbClr val="960000"/>
                </a:solidFill>
                <a:cs typeface="Arial" pitchFamily="34" charset="0"/>
              </a:rPr>
              <a:t>CÁCH THỨC TRA CỨU</a:t>
            </a:r>
            <a:endParaRPr lang="fr-FR" sz="3000">
              <a:solidFill>
                <a:srgbClr val="960000"/>
              </a:solidFill>
              <a:cs typeface="Arial" pitchFamily="34" charset="0"/>
            </a:endParaRPr>
          </a:p>
        </p:txBody>
      </p:sp>
      <p:pic>
        <p:nvPicPr>
          <p:cNvPr id="21" name="Picture 20"/>
          <p:cNvPicPr>
            <a:picLocks noChangeAspect="1"/>
          </p:cNvPicPr>
          <p:nvPr/>
        </p:nvPicPr>
        <p:blipFill>
          <a:blip r:embed="rId2"/>
          <a:stretch>
            <a:fillRect/>
          </a:stretch>
        </p:blipFill>
        <p:spPr>
          <a:xfrm>
            <a:off x="331264" y="266464"/>
            <a:ext cx="3248931" cy="361277"/>
          </a:xfrm>
          <a:prstGeom prst="rect">
            <a:avLst/>
          </a:prstGeom>
        </p:spPr>
      </p:pic>
      <p:sp>
        <p:nvSpPr>
          <p:cNvPr id="7" name="AutoShape 3"/>
          <p:cNvSpPr>
            <a:spLocks noChangeArrowheads="1"/>
          </p:cNvSpPr>
          <p:nvPr/>
        </p:nvSpPr>
        <p:spPr bwMode="gray">
          <a:xfrm>
            <a:off x="838200" y="1833195"/>
            <a:ext cx="4819295" cy="3128926"/>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8" name="AutoShape 4"/>
          <p:cNvSpPr>
            <a:spLocks noChangeArrowheads="1"/>
          </p:cNvSpPr>
          <p:nvPr/>
        </p:nvSpPr>
        <p:spPr bwMode="gray">
          <a:xfrm>
            <a:off x="6068706" y="1774090"/>
            <a:ext cx="5075189" cy="3188031"/>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grpSp>
        <p:nvGrpSpPr>
          <p:cNvPr id="9" name="Group 8"/>
          <p:cNvGrpSpPr>
            <a:grpSpLocks/>
          </p:cNvGrpSpPr>
          <p:nvPr/>
        </p:nvGrpSpPr>
        <p:grpSpPr bwMode="auto">
          <a:xfrm>
            <a:off x="6773201" y="1540949"/>
            <a:ext cx="3818600" cy="614971"/>
            <a:chOff x="3964" y="2091"/>
            <a:chExt cx="1484" cy="254"/>
          </a:xfrm>
        </p:grpSpPr>
        <p:sp>
          <p:nvSpPr>
            <p:cNvPr id="10" name="AutoShape 6"/>
            <p:cNvSpPr>
              <a:spLocks noChangeArrowheads="1"/>
            </p:cNvSpPr>
            <p:nvPr/>
          </p:nvSpPr>
          <p:spPr bwMode="ltGray">
            <a:xfrm>
              <a:off x="3964" y="2125"/>
              <a:ext cx="1484" cy="220"/>
            </a:xfrm>
            <a:prstGeom prst="roundRect">
              <a:avLst>
                <a:gd name="adj" fmla="val 16667"/>
              </a:avLst>
            </a:prstGeom>
            <a:solidFill>
              <a:schemeClr val="accent2"/>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11" name="AutoShape 7"/>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grpSp>
      <p:sp>
        <p:nvSpPr>
          <p:cNvPr id="12" name="Rectangle 11"/>
          <p:cNvSpPr>
            <a:spLocks noChangeArrowheads="1"/>
          </p:cNvSpPr>
          <p:nvPr/>
        </p:nvSpPr>
        <p:spPr bwMode="black">
          <a:xfrm>
            <a:off x="6514391" y="1689539"/>
            <a:ext cx="4293229"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r>
              <a:rPr lang="en-US" sz="2000" b="1">
                <a:solidFill>
                  <a:srgbClr val="FFFFFF"/>
                </a:solidFill>
              </a:rPr>
              <a:t>TH chưa biết mã hàng</a:t>
            </a:r>
          </a:p>
        </p:txBody>
      </p:sp>
      <p:grpSp>
        <p:nvGrpSpPr>
          <p:cNvPr id="13" name="Group 12"/>
          <p:cNvGrpSpPr>
            <a:grpSpLocks/>
          </p:cNvGrpSpPr>
          <p:nvPr/>
        </p:nvGrpSpPr>
        <p:grpSpPr bwMode="auto">
          <a:xfrm>
            <a:off x="1371600" y="1524000"/>
            <a:ext cx="3581400" cy="590762"/>
            <a:chOff x="2140" y="2091"/>
            <a:chExt cx="1484" cy="244"/>
          </a:xfrm>
        </p:grpSpPr>
        <p:sp>
          <p:nvSpPr>
            <p:cNvPr id="14" name="AutoShape 10"/>
            <p:cNvSpPr>
              <a:spLocks noChangeArrowheads="1"/>
            </p:cNvSpPr>
            <p:nvPr/>
          </p:nvSpPr>
          <p:spPr bwMode="ltGray">
            <a:xfrm>
              <a:off x="2140" y="2115"/>
              <a:ext cx="1484" cy="220"/>
            </a:xfrm>
            <a:prstGeom prst="roundRect">
              <a:avLst>
                <a:gd name="adj" fmla="val 16667"/>
              </a:avLst>
            </a:prstGeom>
            <a:solidFill>
              <a:schemeClr val="folHlink"/>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15" name="AutoShape 11"/>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grpSp>
      <p:sp>
        <p:nvSpPr>
          <p:cNvPr id="16" name="Rectangle 15"/>
          <p:cNvSpPr>
            <a:spLocks noChangeArrowheads="1"/>
          </p:cNvSpPr>
          <p:nvPr/>
        </p:nvSpPr>
        <p:spPr bwMode="black">
          <a:xfrm>
            <a:off x="1247867" y="1661217"/>
            <a:ext cx="3555033"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r>
              <a:rPr lang="en-US" sz="2000" b="1">
                <a:solidFill>
                  <a:srgbClr val="FFFFFF"/>
                </a:solidFill>
              </a:rPr>
              <a:t>TH đã biết mã hàng</a:t>
            </a:r>
          </a:p>
        </p:txBody>
      </p:sp>
      <p:sp>
        <p:nvSpPr>
          <p:cNvPr id="17" name="Text Box 19"/>
          <p:cNvSpPr txBox="1">
            <a:spLocks noChangeArrowheads="1"/>
          </p:cNvSpPr>
          <p:nvPr/>
        </p:nvSpPr>
        <p:spPr bwMode="gray">
          <a:xfrm>
            <a:off x="6343296" y="2266957"/>
            <a:ext cx="4728758" cy="257762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50000"/>
              </a:spcBef>
            </a:pPr>
            <a:r>
              <a:rPr lang="en-US" sz="1900" b="1">
                <a:solidFill>
                  <a:srgbClr val="0000FF"/>
                </a:solidFill>
              </a:rPr>
              <a:t>* Cần trang bị thêm kiến thức về phân loại hàng hóa, sử dụng danh mục hàng hóa XNK, chú giải HS, 6 quy tắc tổng quát và các văn bản có liên quan</a:t>
            </a:r>
          </a:p>
          <a:p>
            <a:pPr>
              <a:spcBef>
                <a:spcPct val="50000"/>
              </a:spcBef>
            </a:pPr>
            <a:r>
              <a:rPr lang="en-US" sz="1900" b="1">
                <a:solidFill>
                  <a:srgbClr val="0000FF"/>
                </a:solidFill>
              </a:rPr>
              <a:t>* Sau khi đã có kiến thức các kiến thức nêu trên có thể sử dụng File Biểu thuế để xác định mã hàng, thuế suất, chính sách liên quan</a:t>
            </a:r>
          </a:p>
        </p:txBody>
      </p:sp>
      <p:sp>
        <p:nvSpPr>
          <p:cNvPr id="18" name="Text Box 19"/>
          <p:cNvSpPr txBox="1">
            <a:spLocks noChangeArrowheads="1"/>
          </p:cNvSpPr>
          <p:nvPr/>
        </p:nvSpPr>
        <p:spPr bwMode="gray">
          <a:xfrm>
            <a:off x="1066800" y="2310689"/>
            <a:ext cx="4343400" cy="170046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50000"/>
              </a:spcBef>
            </a:pPr>
            <a:r>
              <a:rPr lang="en-US" sz="1900" b="1">
                <a:solidFill>
                  <a:srgbClr val="0000FF"/>
                </a:solidFill>
              </a:rPr>
              <a:t>* Gõ lệnh tìm kiếm Ctrl+F</a:t>
            </a:r>
          </a:p>
          <a:p>
            <a:pPr>
              <a:spcBef>
                <a:spcPct val="50000"/>
              </a:spcBef>
            </a:pPr>
            <a:r>
              <a:rPr lang="en-US" sz="1900" b="1">
                <a:solidFill>
                  <a:srgbClr val="0000FF"/>
                </a:solidFill>
              </a:rPr>
              <a:t>* Nhập mã hàng cần tìm kiếm</a:t>
            </a:r>
          </a:p>
          <a:p>
            <a:pPr>
              <a:spcBef>
                <a:spcPct val="50000"/>
              </a:spcBef>
            </a:pPr>
            <a:r>
              <a:rPr lang="en-US" sz="1900" b="1">
                <a:solidFill>
                  <a:srgbClr val="0000FF"/>
                </a:solidFill>
              </a:rPr>
              <a:t>* Bấm phím Enter hoặc Find Next</a:t>
            </a:r>
          </a:p>
          <a:p>
            <a:pPr>
              <a:spcBef>
                <a:spcPct val="50000"/>
              </a:spcBef>
            </a:pPr>
            <a:endParaRPr lang="en-US" sz="1900" b="1">
              <a:solidFill>
                <a:srgbClr val="0000FF"/>
              </a:solidFill>
            </a:endParaRPr>
          </a:p>
        </p:txBody>
      </p:sp>
    </p:spTree>
    <p:extLst>
      <p:ext uri="{BB962C8B-B14F-4D97-AF65-F5344CB8AC3E}">
        <p14:creationId xmlns:p14="http://schemas.microsoft.com/office/powerpoint/2010/main" val="3555340266"/>
      </p:ext>
    </p:extLst>
  </p:cSld>
  <p:clrMapOvr>
    <a:masterClrMapping/>
  </p:clrMapOvr>
  <p:transition spd="med">
    <p:newsfla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838200" y="688187"/>
            <a:ext cx="10572657" cy="5786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1" algn="ctr">
              <a:lnSpc>
                <a:spcPts val="4000"/>
              </a:lnSpc>
              <a:defRPr/>
            </a:pPr>
            <a:r>
              <a:rPr lang="en-US" sz="3000" b="1">
                <a:solidFill>
                  <a:srgbClr val="960000"/>
                </a:solidFill>
                <a:latin typeface="Times New Roman" panose="02020603050405020304" pitchFamily="18" charset="0"/>
                <a:cs typeface="Times New Roman" panose="02020603050405020304" pitchFamily="18" charset="0"/>
              </a:rPr>
              <a:t>CÁC TÀI LIỆU G</a:t>
            </a:r>
            <a:r>
              <a:rPr lang="en-GB" sz="3000" b="1">
                <a:solidFill>
                  <a:srgbClr val="960000"/>
                </a:solidFill>
                <a:latin typeface="Times New Roman" panose="02020603050405020304" pitchFamily="18" charset="0"/>
                <a:cs typeface="Times New Roman" panose="02020603050405020304" pitchFamily="18" charset="0"/>
              </a:rPr>
              <a:t>ỬI KÈM ĐỂ NGHIÊN CỨU</a:t>
            </a:r>
            <a:endParaRPr lang="fr-FR" sz="3000" b="1">
              <a:solidFill>
                <a:srgbClr val="960000"/>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331264" y="266464"/>
            <a:ext cx="3248931" cy="361277"/>
          </a:xfrm>
          <a:prstGeom prst="rect">
            <a:avLst/>
          </a:prstGeom>
        </p:spPr>
      </p:pic>
      <p:sp>
        <p:nvSpPr>
          <p:cNvPr id="2" name="Rectangle 1">
            <a:extLst>
              <a:ext uri="{FF2B5EF4-FFF2-40B4-BE49-F238E27FC236}">
                <a16:creationId xmlns:a16="http://schemas.microsoft.com/office/drawing/2014/main" id="{D50B2337-202A-4C29-9517-FF88F6880570}"/>
              </a:ext>
            </a:extLst>
          </p:cNvPr>
          <p:cNvSpPr/>
          <p:nvPr/>
        </p:nvSpPr>
        <p:spPr>
          <a:xfrm>
            <a:off x="646494" y="1345703"/>
            <a:ext cx="11012106" cy="1754326"/>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endParaRPr lang="en-US" sz="2200" b="1">
              <a:solidFill>
                <a:srgbClr val="7030A0"/>
              </a:solidFill>
              <a:latin typeface="inherit"/>
            </a:endParaRPr>
          </a:p>
          <a:p>
            <a:r>
              <a:rPr lang="en-US" sz="2200" b="1">
                <a:solidFill>
                  <a:srgbClr val="7030A0"/>
                </a:solidFill>
                <a:latin typeface="inherit"/>
              </a:rPr>
              <a:t>CHÚ GIẢI CHI TIẾT DANH MỤC HS 2017: </a:t>
            </a:r>
            <a:r>
              <a:rPr lang="en-US" sz="2000" b="1" i="1">
                <a:solidFill>
                  <a:srgbClr val="0000FF"/>
                </a:solidFill>
                <a:latin typeface="Verdana" panose="020B0604030504040204" pitchFamily="34" charset="0"/>
                <a:hlinkClick r:id="rId3">
                  <a:extLst>
                    <a:ext uri="{A12FA001-AC4F-418D-AE19-62706E023703}">
                      <ahyp:hlinkClr xmlns:ahyp="http://schemas.microsoft.com/office/drawing/2018/hyperlinkcolor" val="tx"/>
                    </a:ext>
                  </a:extLst>
                </a:hlinkClick>
              </a:rPr>
              <a:t>https://tinyurl.com/chugiaihs2017tt</a:t>
            </a:r>
            <a:endParaRPr lang="en-US" sz="2000" b="1" i="1">
              <a:solidFill>
                <a:srgbClr val="0000FF"/>
              </a:solidFill>
              <a:latin typeface="Verdana" panose="020B0604030504040204" pitchFamily="34" charset="0"/>
            </a:endParaRPr>
          </a:p>
          <a:p>
            <a:r>
              <a:rPr lang="en-US" sz="2200" b="1">
                <a:solidFill>
                  <a:schemeClr val="accent2">
                    <a:lumMod val="50000"/>
                  </a:schemeClr>
                </a:solidFill>
                <a:latin typeface="inherit"/>
              </a:rPr>
              <a:t>TUYỂN TẬP CÁC Ý KIẾN PHÂN LOẠI 2017: </a:t>
            </a:r>
            <a:r>
              <a:rPr lang="en-US" sz="2000" b="1" i="1">
                <a:solidFill>
                  <a:srgbClr val="0000FF"/>
                </a:solidFill>
                <a:latin typeface="Verdana" panose="020B0604030504040204" pitchFamily="34" charset="0"/>
                <a:hlinkClick r:id="rId4">
                  <a:extLst>
                    <a:ext uri="{A12FA001-AC4F-418D-AE19-62706E023703}">
                      <ahyp:hlinkClr xmlns:ahyp="http://schemas.microsoft.com/office/drawing/2018/hyperlinkcolor" val="tx"/>
                    </a:ext>
                  </a:extLst>
                </a:hlinkClick>
              </a:rPr>
              <a:t>https://tinyurl.com/ttykpl2017</a:t>
            </a:r>
            <a:endParaRPr lang="en-US" sz="2000" b="1" i="1">
              <a:solidFill>
                <a:srgbClr val="0000FF"/>
              </a:solidFill>
              <a:latin typeface="Verdana" panose="020B0604030504040204" pitchFamily="34" charset="0"/>
            </a:endParaRPr>
          </a:p>
          <a:p>
            <a:r>
              <a:rPr lang="en-US" sz="2200" b="1">
                <a:solidFill>
                  <a:srgbClr val="820000"/>
                </a:solidFill>
                <a:latin typeface="inherit"/>
              </a:rPr>
              <a:t>CHÚ GIẢI BỔ SUNG SEN: </a:t>
            </a:r>
            <a:r>
              <a:rPr lang="en-US" sz="2000" b="1" i="1">
                <a:solidFill>
                  <a:srgbClr val="0000FF"/>
                </a:solidFill>
                <a:effectLst/>
                <a:latin typeface="Verdana" panose="020B0604030504040204" pitchFamily="34" charset="0"/>
                <a:hlinkClick r:id="rId5"/>
              </a:rPr>
              <a:t>https://tinyurl.com/chugiaibosungSEN</a:t>
            </a:r>
            <a:endParaRPr lang="en-US" sz="2000" b="1" i="1">
              <a:solidFill>
                <a:srgbClr val="0000FF"/>
              </a:solidFill>
              <a:effectLst/>
              <a:latin typeface="Verdana" panose="020B0604030504040204" pitchFamily="34" charset="0"/>
            </a:endParaRPr>
          </a:p>
          <a:p>
            <a:endParaRPr lang="en-US" sz="2000" i="1">
              <a:solidFill>
                <a:srgbClr val="0000FF"/>
              </a:solidFill>
              <a:latin typeface="inherit"/>
            </a:endParaRPr>
          </a:p>
        </p:txBody>
      </p:sp>
      <p:pic>
        <p:nvPicPr>
          <p:cNvPr id="6" name="Picture 5">
            <a:extLst>
              <a:ext uri="{FF2B5EF4-FFF2-40B4-BE49-F238E27FC236}">
                <a16:creationId xmlns:a16="http://schemas.microsoft.com/office/drawing/2014/main" id="{8EC8B034-431B-46BB-95F8-35684DFFBE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9199" y="3352801"/>
            <a:ext cx="2095077" cy="2963334"/>
          </a:xfrm>
          <a:prstGeom prst="rect">
            <a:avLst/>
          </a:prstGeom>
        </p:spPr>
      </p:pic>
      <p:pic>
        <p:nvPicPr>
          <p:cNvPr id="8" name="Picture 7">
            <a:extLst>
              <a:ext uri="{FF2B5EF4-FFF2-40B4-BE49-F238E27FC236}">
                <a16:creationId xmlns:a16="http://schemas.microsoft.com/office/drawing/2014/main" id="{4BCECB41-9095-4413-B00E-82BDCCFD23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4800" y="3352801"/>
            <a:ext cx="4191000" cy="2963334"/>
          </a:xfrm>
          <a:prstGeom prst="rect">
            <a:avLst/>
          </a:prstGeom>
        </p:spPr>
      </p:pic>
      <p:pic>
        <p:nvPicPr>
          <p:cNvPr id="11" name="Picture 10">
            <a:extLst>
              <a:ext uri="{FF2B5EF4-FFF2-40B4-BE49-F238E27FC236}">
                <a16:creationId xmlns:a16="http://schemas.microsoft.com/office/drawing/2014/main" id="{0F23C603-B20B-406C-A9E0-BDDF736A0E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57043" y="3352801"/>
            <a:ext cx="2076531" cy="2963334"/>
          </a:xfrm>
          <a:prstGeom prst="rect">
            <a:avLst/>
          </a:prstGeom>
        </p:spPr>
      </p:pic>
    </p:spTree>
    <p:extLst>
      <p:ext uri="{BB962C8B-B14F-4D97-AF65-F5344CB8AC3E}">
        <p14:creationId xmlns:p14="http://schemas.microsoft.com/office/powerpoint/2010/main" val="59091543"/>
      </p:ext>
    </p:extLst>
  </p:cSld>
  <p:clrMapOvr>
    <a:masterClrMapping/>
  </p:clrMapOvr>
  <p:transition spd="med">
    <p:newsfla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627741"/>
            <a:ext cx="10391590" cy="5786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lnSpc>
                <a:spcPts val="4000"/>
              </a:lnSpc>
              <a:spcBef>
                <a:spcPts val="0"/>
              </a:spcBef>
              <a:spcAft>
                <a:spcPts val="0"/>
              </a:spcAft>
              <a:defRPr/>
            </a:pPr>
            <a:r>
              <a:rPr lang="en-US" sz="3000" b="1">
                <a:solidFill>
                  <a:srgbClr val="960000"/>
                </a:solidFill>
                <a:cs typeface="Arial" pitchFamily="34" charset="0"/>
              </a:rPr>
              <a:t>VD CÁCH THỨC TRA CỨU</a:t>
            </a:r>
            <a:endParaRPr lang="fr-FR" sz="3000">
              <a:solidFill>
                <a:srgbClr val="960000"/>
              </a:solidFill>
              <a:cs typeface="Arial" pitchFamily="34" charset="0"/>
            </a:endParaRPr>
          </a:p>
        </p:txBody>
      </p:sp>
      <p:pic>
        <p:nvPicPr>
          <p:cNvPr id="21" name="Picture 20"/>
          <p:cNvPicPr>
            <a:picLocks noChangeAspect="1"/>
          </p:cNvPicPr>
          <p:nvPr/>
        </p:nvPicPr>
        <p:blipFill>
          <a:blip r:embed="rId2"/>
          <a:stretch>
            <a:fillRect/>
          </a:stretch>
        </p:blipFill>
        <p:spPr>
          <a:xfrm>
            <a:off x="331264" y="266464"/>
            <a:ext cx="3248931" cy="361277"/>
          </a:xfrm>
          <a:prstGeom prst="rect">
            <a:avLst/>
          </a:prstGeom>
        </p:spPr>
      </p:pic>
      <p:pic>
        <p:nvPicPr>
          <p:cNvPr id="18" name="Picture 17"/>
          <p:cNvPicPr>
            <a:picLocks noChangeAspect="1"/>
          </p:cNvPicPr>
          <p:nvPr/>
        </p:nvPicPr>
        <p:blipFill>
          <a:blip r:embed="rId3"/>
          <a:stretch>
            <a:fillRect/>
          </a:stretch>
        </p:blipFill>
        <p:spPr>
          <a:xfrm>
            <a:off x="5715000" y="1364086"/>
            <a:ext cx="3505200" cy="1536956"/>
          </a:xfrm>
          <a:prstGeom prst="rect">
            <a:avLst/>
          </a:prstGeom>
        </p:spPr>
      </p:pic>
      <p:sp>
        <p:nvSpPr>
          <p:cNvPr id="2" name="Rectangle 1"/>
          <p:cNvSpPr/>
          <p:nvPr/>
        </p:nvSpPr>
        <p:spPr>
          <a:xfrm>
            <a:off x="533400" y="1266807"/>
            <a:ext cx="5181600" cy="1200329"/>
          </a:xfrm>
          <a:prstGeom prst="rect">
            <a:avLst/>
          </a:prstGeom>
        </p:spPr>
        <p:txBody>
          <a:bodyPr wrap="square">
            <a:spAutoFit/>
          </a:bodyPr>
          <a:lstStyle/>
          <a:p>
            <a:r>
              <a:rPr lang="en-US" b="1">
                <a:solidFill>
                  <a:srgbClr val="C00000"/>
                </a:solidFill>
                <a:latin typeface="Calibri" panose="020F0502020204030204" pitchFamily="34" charset="0"/>
              </a:rPr>
              <a:t>VD 1: </a:t>
            </a:r>
            <a:r>
              <a:rPr lang="en-US" b="1">
                <a:solidFill>
                  <a:srgbClr val="0070C0"/>
                </a:solidFill>
                <a:latin typeface="Calibri" panose="020F0502020204030204" pitchFamily="34" charset="0"/>
              </a:rPr>
              <a:t>Trường hợp ch</a:t>
            </a:r>
            <a:r>
              <a:rPr lang="vi-VN" b="1">
                <a:solidFill>
                  <a:srgbClr val="0070C0"/>
                </a:solidFill>
                <a:latin typeface="Calibri" panose="020F0502020204030204" pitchFamily="34" charset="0"/>
              </a:rPr>
              <a:t>ư</a:t>
            </a:r>
            <a:r>
              <a:rPr lang="en-US" b="1">
                <a:solidFill>
                  <a:srgbClr val="0070C0"/>
                </a:solidFill>
                <a:latin typeface="Calibri" panose="020F0502020204030204" pitchFamily="34" charset="0"/>
              </a:rPr>
              <a:t>a biết mã: ngô hạt dùng làm nguyên liệu để sản xuất thức ăn chăn nuôi, không để rang nổ, có mã HS là 10059090, gõ Ctrl+F, nhập mã tìm kiếm, bấm Enter hoặc Find Next:</a:t>
            </a:r>
            <a:endParaRPr lang="en-US"/>
          </a:p>
        </p:txBody>
      </p:sp>
      <p:sp>
        <p:nvSpPr>
          <p:cNvPr id="3" name="Rectangle 2"/>
          <p:cNvSpPr/>
          <p:nvPr/>
        </p:nvSpPr>
        <p:spPr>
          <a:xfrm>
            <a:off x="507274" y="2546950"/>
            <a:ext cx="1813958" cy="369332"/>
          </a:xfrm>
          <a:prstGeom prst="rect">
            <a:avLst/>
          </a:prstGeom>
        </p:spPr>
        <p:txBody>
          <a:bodyPr wrap="none">
            <a:spAutoFit/>
          </a:bodyPr>
          <a:lstStyle/>
          <a:p>
            <a:r>
              <a:rPr lang="en-US" b="1">
                <a:solidFill>
                  <a:srgbClr val="7030A0"/>
                </a:solidFill>
                <a:latin typeface="Calibri" panose="020F0502020204030204" pitchFamily="34" charset="0"/>
              </a:rPr>
              <a:t>Kết quả tìm kiếm</a:t>
            </a:r>
            <a:endParaRPr lang="en-US">
              <a:solidFill>
                <a:srgbClr val="7030A0"/>
              </a:solidFill>
            </a:endParaRPr>
          </a:p>
        </p:txBody>
      </p:sp>
      <p:pic>
        <p:nvPicPr>
          <p:cNvPr id="4" name="Picture 3"/>
          <p:cNvPicPr>
            <a:picLocks noChangeAspect="1"/>
          </p:cNvPicPr>
          <p:nvPr/>
        </p:nvPicPr>
        <p:blipFill rotWithShape="1">
          <a:blip r:embed="rId4"/>
          <a:srcRect t="14782"/>
          <a:stretch/>
        </p:blipFill>
        <p:spPr>
          <a:xfrm>
            <a:off x="559924" y="3150356"/>
            <a:ext cx="10961914" cy="18050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p:nvPr/>
        </p:nvSpPr>
        <p:spPr>
          <a:xfrm>
            <a:off x="363981" y="4310145"/>
            <a:ext cx="11353800" cy="152400"/>
          </a:xfrm>
          <a:prstGeom prst="rect">
            <a:avLst/>
          </a:prstGeom>
          <a:noFill/>
          <a:ln w="1905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22" name="Rectangle 21"/>
          <p:cNvSpPr/>
          <p:nvPr/>
        </p:nvSpPr>
        <p:spPr>
          <a:xfrm>
            <a:off x="455023" y="5110472"/>
            <a:ext cx="11066815" cy="1477328"/>
          </a:xfrm>
          <a:prstGeom prst="rect">
            <a:avLst/>
          </a:prstGeom>
        </p:spPr>
        <p:txBody>
          <a:bodyPr wrap="square">
            <a:spAutoFit/>
          </a:bodyPr>
          <a:lstStyle/>
          <a:p>
            <a:r>
              <a:rPr lang="en-US" b="1">
                <a:solidFill>
                  <a:srgbClr val="0070C0"/>
                </a:solidFill>
                <a:latin typeface="Calibri" panose="020F0502020204030204" pitchFamily="34" charset="0"/>
              </a:rPr>
              <a:t>Mặt hàng nêu trên có thuế suất tương ứng với các cột từ 1-20 tùy tùy theo sắc thuế áp dụng</a:t>
            </a:r>
          </a:p>
          <a:p>
            <a:r>
              <a:rPr lang="en-US" b="1">
                <a:solidFill>
                  <a:srgbClr val="0070C0"/>
                </a:solidFill>
                <a:latin typeface="Calibri" panose="020F0502020204030204" pitchFamily="34" charset="0"/>
              </a:rPr>
              <a:t>Chính sách quản lý đối với hàng hóa là: </a:t>
            </a:r>
            <a:r>
              <a:rPr lang="vi-VN" b="1" i="1">
                <a:solidFill>
                  <a:srgbClr val="C00000"/>
                </a:solidFill>
                <a:latin typeface="Calibri" panose="020F0502020204030204" pitchFamily="34" charset="0"/>
              </a:rPr>
              <a:t>Kiểm dịch &amp; Kiểm tra chất lượng &amp; Kiểm tra an toàn thực phẩm (15/2018/TT-BNNPTNT); HH NK rủi ro về phân loại</a:t>
            </a:r>
            <a:endParaRPr lang="en-US" b="1" i="1">
              <a:solidFill>
                <a:srgbClr val="C00000"/>
              </a:solidFill>
              <a:latin typeface="Calibri" panose="020F0502020204030204" pitchFamily="34" charset="0"/>
            </a:endParaRPr>
          </a:p>
          <a:p>
            <a:r>
              <a:rPr lang="en-US" b="1">
                <a:solidFill>
                  <a:srgbClr val="0070C0"/>
                </a:solidFill>
                <a:latin typeface="Calibri" panose="020F0502020204030204" pitchFamily="34" charset="0"/>
              </a:rPr>
              <a:t>Để xác định chính xác chính sách mặt hàng, cần mở văn bản dẫn chiếu để xem chi tiết (ở đây là Thông tư 15/2018 của Bộ Nông nghiệp và phát triển nông thôn))</a:t>
            </a:r>
          </a:p>
        </p:txBody>
      </p:sp>
    </p:spTree>
    <p:extLst>
      <p:ext uri="{BB962C8B-B14F-4D97-AF65-F5344CB8AC3E}">
        <p14:creationId xmlns:p14="http://schemas.microsoft.com/office/powerpoint/2010/main" val="3372679191"/>
      </p:ext>
    </p:extLst>
  </p:cSld>
  <p:clrMapOvr>
    <a:masterClrMapping/>
  </p:clrMapOvr>
  <p:transition spd="med">
    <p:newsfla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627741"/>
            <a:ext cx="10391590" cy="5786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lnSpc>
                <a:spcPts val="4000"/>
              </a:lnSpc>
              <a:spcBef>
                <a:spcPts val="0"/>
              </a:spcBef>
              <a:spcAft>
                <a:spcPts val="0"/>
              </a:spcAft>
              <a:defRPr/>
            </a:pPr>
            <a:r>
              <a:rPr lang="en-US" sz="3000" b="1">
                <a:solidFill>
                  <a:srgbClr val="960000"/>
                </a:solidFill>
                <a:cs typeface="Arial" pitchFamily="34" charset="0"/>
              </a:rPr>
              <a:t>VD CÁCH THỨC TRA CỨU</a:t>
            </a:r>
            <a:endParaRPr lang="fr-FR" sz="3000">
              <a:solidFill>
                <a:srgbClr val="960000"/>
              </a:solidFill>
              <a:cs typeface="Arial" pitchFamily="34" charset="0"/>
            </a:endParaRPr>
          </a:p>
        </p:txBody>
      </p:sp>
      <p:pic>
        <p:nvPicPr>
          <p:cNvPr id="21" name="Picture 20"/>
          <p:cNvPicPr>
            <a:picLocks noChangeAspect="1"/>
          </p:cNvPicPr>
          <p:nvPr/>
        </p:nvPicPr>
        <p:blipFill>
          <a:blip r:embed="rId2"/>
          <a:stretch>
            <a:fillRect/>
          </a:stretch>
        </p:blipFill>
        <p:spPr>
          <a:xfrm>
            <a:off x="331264" y="266464"/>
            <a:ext cx="3248931" cy="361277"/>
          </a:xfrm>
          <a:prstGeom prst="rect">
            <a:avLst/>
          </a:prstGeom>
        </p:spPr>
      </p:pic>
      <p:sp>
        <p:nvSpPr>
          <p:cNvPr id="2" name="Rectangle 1"/>
          <p:cNvSpPr/>
          <p:nvPr/>
        </p:nvSpPr>
        <p:spPr>
          <a:xfrm>
            <a:off x="533400" y="1266807"/>
            <a:ext cx="9296400" cy="646331"/>
          </a:xfrm>
          <a:prstGeom prst="rect">
            <a:avLst/>
          </a:prstGeom>
        </p:spPr>
        <p:txBody>
          <a:bodyPr wrap="square">
            <a:spAutoFit/>
          </a:bodyPr>
          <a:lstStyle/>
          <a:p>
            <a:r>
              <a:rPr lang="en-US" b="1">
                <a:solidFill>
                  <a:srgbClr val="C00000"/>
                </a:solidFill>
                <a:latin typeface="Calibri" panose="020F0502020204030204" pitchFamily="34" charset="0"/>
              </a:rPr>
              <a:t>VD 2: </a:t>
            </a:r>
            <a:r>
              <a:rPr lang="en-US" b="1">
                <a:solidFill>
                  <a:srgbClr val="0070C0"/>
                </a:solidFill>
                <a:latin typeface="Calibri" panose="020F0502020204030204" pitchFamily="34" charset="0"/>
              </a:rPr>
              <a:t>Tra mã của mặt hàng đơn giản đã định danh trong biểu thuế</a:t>
            </a:r>
          </a:p>
          <a:p>
            <a:r>
              <a:rPr lang="en-US" b="1">
                <a:solidFill>
                  <a:srgbClr val="0070C0"/>
                </a:solidFill>
                <a:latin typeface="Calibri" panose="020F0502020204030204" pitchFamily="34" charset="0"/>
              </a:rPr>
              <a:t>Mặt hàng: </a:t>
            </a:r>
            <a:r>
              <a:rPr lang="en-US" b="1">
                <a:solidFill>
                  <a:srgbClr val="7030A0"/>
                </a:solidFill>
                <a:latin typeface="Calibri" panose="020F0502020204030204" pitchFamily="34" charset="0"/>
              </a:rPr>
              <a:t>Thịt lợn đông lạnh cả con</a:t>
            </a:r>
            <a:endParaRPr lang="en-US">
              <a:solidFill>
                <a:srgbClr val="7030A0"/>
              </a:solidFill>
            </a:endParaRPr>
          </a:p>
        </p:txBody>
      </p:sp>
      <p:sp>
        <p:nvSpPr>
          <p:cNvPr id="22" name="Rectangle 21"/>
          <p:cNvSpPr/>
          <p:nvPr/>
        </p:nvSpPr>
        <p:spPr>
          <a:xfrm>
            <a:off x="533400" y="4741036"/>
            <a:ext cx="11195337" cy="1754326"/>
          </a:xfrm>
          <a:prstGeom prst="rect">
            <a:avLst/>
          </a:prstGeom>
        </p:spPr>
        <p:txBody>
          <a:bodyPr wrap="square">
            <a:spAutoFit/>
          </a:bodyPr>
          <a:lstStyle/>
          <a:p>
            <a:r>
              <a:rPr lang="en-US" b="1">
                <a:solidFill>
                  <a:srgbClr val="0070C0"/>
                </a:solidFill>
                <a:latin typeface="Calibri" panose="020F0502020204030204" pitchFamily="34" charset="0"/>
              </a:rPr>
              <a:t>Mặt hàng thịt lợn thuộc nhóm 0203, được chi tiết thành 2 phân nhóm 6 số (1 gạch “</a:t>
            </a:r>
            <a:r>
              <a:rPr lang="en-US" b="1">
                <a:solidFill>
                  <a:srgbClr val="0000FF"/>
                </a:solidFill>
                <a:latin typeface="Calibri" panose="020F0502020204030204" pitchFamily="34" charset="0"/>
              </a:rPr>
              <a:t>-</a:t>
            </a:r>
            <a:r>
              <a:rPr lang="en-US" b="1">
                <a:solidFill>
                  <a:srgbClr val="0070C0"/>
                </a:solidFill>
                <a:latin typeface="Calibri" panose="020F0502020204030204" pitchFamily="34" charset="0"/>
              </a:rPr>
              <a:t>” ):</a:t>
            </a:r>
          </a:p>
          <a:p>
            <a:r>
              <a:rPr lang="en-US" b="1">
                <a:solidFill>
                  <a:srgbClr val="0000FF"/>
                </a:solidFill>
                <a:latin typeface="Calibri" panose="020F0502020204030204" pitchFamily="34" charset="0"/>
              </a:rPr>
              <a:t>- Tươi hoặc ướp lạnh</a:t>
            </a:r>
          </a:p>
          <a:p>
            <a:r>
              <a:rPr lang="en-US" b="1">
                <a:solidFill>
                  <a:srgbClr val="0000FF"/>
                </a:solidFill>
                <a:latin typeface="Calibri" panose="020F0502020204030204" pitchFamily="34" charset="0"/>
              </a:rPr>
              <a:t>- Đông lạnh</a:t>
            </a:r>
          </a:p>
          <a:p>
            <a:r>
              <a:rPr lang="en-US" b="1">
                <a:solidFill>
                  <a:srgbClr val="0070C0"/>
                </a:solidFill>
                <a:latin typeface="Calibri" panose="020F0502020204030204" pitchFamily="34" charset="0"/>
              </a:rPr>
              <a:t>Sản phẩm cần tra là “</a:t>
            </a:r>
            <a:r>
              <a:rPr lang="en-US" b="1">
                <a:solidFill>
                  <a:srgbClr val="0000FF"/>
                </a:solidFill>
                <a:latin typeface="Calibri" panose="020F0502020204030204" pitchFamily="34" charset="0"/>
              </a:rPr>
              <a:t>Đông lạnh</a:t>
            </a:r>
            <a:r>
              <a:rPr lang="en-US" b="1">
                <a:solidFill>
                  <a:srgbClr val="0070C0"/>
                </a:solidFill>
                <a:latin typeface="Calibri" panose="020F0502020204030204" pitchFamily="34" charset="0"/>
              </a:rPr>
              <a:t>” nên bỏ qua phân nhóm thứ nhất “</a:t>
            </a:r>
            <a:r>
              <a:rPr lang="en-US" b="1">
                <a:solidFill>
                  <a:srgbClr val="0000FF"/>
                </a:solidFill>
                <a:latin typeface="Calibri" panose="020F0502020204030204" pitchFamily="34" charset="0"/>
              </a:rPr>
              <a:t>Tươi hoặc ướp lạnh</a:t>
            </a:r>
            <a:r>
              <a:rPr lang="en-US" b="1">
                <a:solidFill>
                  <a:srgbClr val="0070C0"/>
                </a:solidFill>
                <a:latin typeface="Calibri" panose="020F0502020204030204" pitchFamily="34" charset="0"/>
              </a:rPr>
              <a:t>” để tra tiếp đến mã hàng 8 số (2 gạch) và dừng lại ở mã hàng phù hợp nhất với mô tả là </a:t>
            </a:r>
            <a:r>
              <a:rPr lang="en-US" b="1">
                <a:solidFill>
                  <a:srgbClr val="C00000"/>
                </a:solidFill>
                <a:latin typeface="Calibri" panose="020F0502020204030204" pitchFamily="34" charset="0"/>
              </a:rPr>
              <a:t>02032100 – Thịt cả con vả nửa con</a:t>
            </a:r>
          </a:p>
          <a:p>
            <a:r>
              <a:rPr lang="en-US" b="1">
                <a:solidFill>
                  <a:srgbClr val="0070C0"/>
                </a:solidFill>
                <a:latin typeface="Calibri" panose="020F0502020204030204" pitchFamily="34" charset="0"/>
              </a:rPr>
              <a:t>Kết quả: </a:t>
            </a:r>
            <a:r>
              <a:rPr lang="en-US" b="1">
                <a:solidFill>
                  <a:srgbClr val="C00000"/>
                </a:solidFill>
                <a:latin typeface="Calibri" panose="020F0502020204030204" pitchFamily="34" charset="0"/>
              </a:rPr>
              <a:t>02032100</a:t>
            </a:r>
            <a:r>
              <a:rPr lang="en-US" b="1">
                <a:solidFill>
                  <a:srgbClr val="0070C0"/>
                </a:solidFill>
                <a:latin typeface="Calibri" panose="020F0502020204030204" pitchFamily="34" charset="0"/>
              </a:rPr>
              <a:t>: </a:t>
            </a:r>
            <a:r>
              <a:rPr lang="vi-VN" b="1" u="sng">
                <a:solidFill>
                  <a:srgbClr val="000066"/>
                </a:solidFill>
                <a:latin typeface="Calibri" panose="020F0502020204030204" pitchFamily="34" charset="0"/>
              </a:rPr>
              <a:t>Thịt lợn</a:t>
            </a:r>
            <a:r>
              <a:rPr lang="vi-VN" b="1">
                <a:solidFill>
                  <a:srgbClr val="000066"/>
                </a:solidFill>
                <a:latin typeface="Calibri" panose="020F0502020204030204" pitchFamily="34" charset="0"/>
              </a:rPr>
              <a:t>, tươi, ướp lạnh hoặc đông lạnh</a:t>
            </a:r>
            <a:r>
              <a:rPr lang="en-US" b="1">
                <a:solidFill>
                  <a:srgbClr val="0070C0"/>
                </a:solidFill>
                <a:latin typeface="Calibri" panose="020F0502020204030204" pitchFamily="34" charset="0"/>
              </a:rPr>
              <a:t> &gt; - </a:t>
            </a:r>
            <a:r>
              <a:rPr lang="en-US" b="1" u="sng">
                <a:solidFill>
                  <a:srgbClr val="0000FF"/>
                </a:solidFill>
                <a:latin typeface="Calibri" panose="020F0502020204030204" pitchFamily="34" charset="0"/>
              </a:rPr>
              <a:t>Đông lạnh </a:t>
            </a:r>
            <a:r>
              <a:rPr lang="en-US" b="1">
                <a:solidFill>
                  <a:srgbClr val="0070C0"/>
                </a:solidFill>
                <a:latin typeface="Calibri" panose="020F0502020204030204" pitchFamily="34" charset="0"/>
              </a:rPr>
              <a:t>&gt; </a:t>
            </a:r>
            <a:r>
              <a:rPr lang="it-IT" b="1">
                <a:solidFill>
                  <a:srgbClr val="C00000"/>
                </a:solidFill>
                <a:latin typeface="Calibri" panose="020F0502020204030204" pitchFamily="34" charset="0"/>
              </a:rPr>
              <a:t>- - Thịt </a:t>
            </a:r>
            <a:r>
              <a:rPr lang="it-IT" b="1" u="sng">
                <a:solidFill>
                  <a:srgbClr val="C00000"/>
                </a:solidFill>
                <a:latin typeface="Calibri" panose="020F0502020204030204" pitchFamily="34" charset="0"/>
              </a:rPr>
              <a:t>cả con </a:t>
            </a:r>
            <a:r>
              <a:rPr lang="it-IT" b="1">
                <a:solidFill>
                  <a:srgbClr val="C00000"/>
                </a:solidFill>
                <a:latin typeface="Calibri" panose="020F0502020204030204" pitchFamily="34" charset="0"/>
              </a:rPr>
              <a:t>và nửa con</a:t>
            </a:r>
            <a:endParaRPr lang="en-US" b="1">
              <a:solidFill>
                <a:srgbClr val="C00000"/>
              </a:solidFill>
              <a:latin typeface="Calibri" panose="020F0502020204030204" pitchFamily="34" charset="0"/>
            </a:endParaRPr>
          </a:p>
        </p:txBody>
      </p:sp>
      <p:sp>
        <p:nvSpPr>
          <p:cNvPr id="6" name="Rectangle 5"/>
          <p:cNvSpPr/>
          <p:nvPr/>
        </p:nvSpPr>
        <p:spPr>
          <a:xfrm>
            <a:off x="533400" y="1973584"/>
            <a:ext cx="11049000" cy="369332"/>
          </a:xfrm>
          <a:prstGeom prst="rect">
            <a:avLst/>
          </a:prstGeom>
        </p:spPr>
        <p:txBody>
          <a:bodyPr wrap="square">
            <a:spAutoFit/>
          </a:bodyPr>
          <a:lstStyle/>
          <a:p>
            <a:r>
              <a:rPr lang="en-US" b="1">
                <a:solidFill>
                  <a:schemeClr val="accent4">
                    <a:lumMod val="50000"/>
                  </a:schemeClr>
                </a:solidFill>
                <a:latin typeface="Calibri" panose="020F0502020204030204" pitchFamily="34" charset="0"/>
              </a:rPr>
              <a:t>Bấm tổ hợp phím Ctrl+F, điền nội dung tìm kiếm là “thịt lợn”, bấm phím Enter hoặc Find Next, kết quả </a:t>
            </a:r>
            <a:endParaRPr lang="en-US">
              <a:solidFill>
                <a:schemeClr val="accent4">
                  <a:lumMod val="50000"/>
                </a:schemeClr>
              </a:solidFill>
            </a:endParaRPr>
          </a:p>
        </p:txBody>
      </p:sp>
      <p:pic>
        <p:nvPicPr>
          <p:cNvPr id="7" name="Picture 6"/>
          <p:cNvPicPr>
            <a:picLocks noChangeAspect="1"/>
          </p:cNvPicPr>
          <p:nvPr/>
        </p:nvPicPr>
        <p:blipFill>
          <a:blip r:embed="rId3"/>
          <a:stretch>
            <a:fillRect/>
          </a:stretch>
        </p:blipFill>
        <p:spPr>
          <a:xfrm>
            <a:off x="533400" y="2403363"/>
            <a:ext cx="11195337" cy="2277226"/>
          </a:xfrm>
          <a:prstGeom prst="rect">
            <a:avLst/>
          </a:prstGeom>
        </p:spPr>
      </p:pic>
      <p:sp>
        <p:nvSpPr>
          <p:cNvPr id="12" name="Rectangle 11"/>
          <p:cNvSpPr/>
          <p:nvPr/>
        </p:nvSpPr>
        <p:spPr>
          <a:xfrm>
            <a:off x="454168" y="3979818"/>
            <a:ext cx="11353800" cy="152400"/>
          </a:xfrm>
          <a:prstGeom prst="rect">
            <a:avLst/>
          </a:prstGeom>
          <a:noFill/>
          <a:ln w="1905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4271303487"/>
      </p:ext>
    </p:extLst>
  </p:cSld>
  <p:clrMapOvr>
    <a:masterClrMapping/>
  </p:clrMapOvr>
  <p:transition spd="med">
    <p:newsfla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627741"/>
            <a:ext cx="10391590" cy="5786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lnSpc>
                <a:spcPts val="4000"/>
              </a:lnSpc>
              <a:spcBef>
                <a:spcPts val="0"/>
              </a:spcBef>
              <a:spcAft>
                <a:spcPts val="0"/>
              </a:spcAft>
              <a:defRPr/>
            </a:pPr>
            <a:r>
              <a:rPr lang="en-US" sz="3000" b="1">
                <a:solidFill>
                  <a:srgbClr val="960000"/>
                </a:solidFill>
                <a:cs typeface="Arial" pitchFamily="34" charset="0"/>
              </a:rPr>
              <a:t>VD CÁCH THỨC TRA CỨU</a:t>
            </a:r>
            <a:endParaRPr lang="fr-FR" sz="3000">
              <a:solidFill>
                <a:srgbClr val="960000"/>
              </a:solidFill>
              <a:cs typeface="Arial" pitchFamily="34" charset="0"/>
            </a:endParaRPr>
          </a:p>
        </p:txBody>
      </p:sp>
      <p:pic>
        <p:nvPicPr>
          <p:cNvPr id="21" name="Picture 20"/>
          <p:cNvPicPr>
            <a:picLocks noChangeAspect="1"/>
          </p:cNvPicPr>
          <p:nvPr/>
        </p:nvPicPr>
        <p:blipFill>
          <a:blip r:embed="rId2"/>
          <a:stretch>
            <a:fillRect/>
          </a:stretch>
        </p:blipFill>
        <p:spPr>
          <a:xfrm>
            <a:off x="331264" y="266464"/>
            <a:ext cx="3248931" cy="361277"/>
          </a:xfrm>
          <a:prstGeom prst="rect">
            <a:avLst/>
          </a:prstGeom>
        </p:spPr>
      </p:pic>
      <p:sp>
        <p:nvSpPr>
          <p:cNvPr id="2" name="Rectangle 1"/>
          <p:cNvSpPr/>
          <p:nvPr/>
        </p:nvSpPr>
        <p:spPr>
          <a:xfrm>
            <a:off x="533400" y="1266807"/>
            <a:ext cx="8610600" cy="646331"/>
          </a:xfrm>
          <a:prstGeom prst="rect">
            <a:avLst/>
          </a:prstGeom>
        </p:spPr>
        <p:txBody>
          <a:bodyPr wrap="square">
            <a:spAutoFit/>
          </a:bodyPr>
          <a:lstStyle/>
          <a:p>
            <a:r>
              <a:rPr lang="en-US" b="1">
                <a:solidFill>
                  <a:srgbClr val="C00000"/>
                </a:solidFill>
                <a:latin typeface="Calibri" panose="020F0502020204030204" pitchFamily="34" charset="0"/>
              </a:rPr>
              <a:t>VD 3: </a:t>
            </a:r>
            <a:r>
              <a:rPr lang="en-US" b="1">
                <a:solidFill>
                  <a:schemeClr val="accent4">
                    <a:lumMod val="50000"/>
                  </a:schemeClr>
                </a:solidFill>
                <a:latin typeface="Calibri" panose="020F0502020204030204" pitchFamily="34" charset="0"/>
              </a:rPr>
              <a:t>Mặt hàng: </a:t>
            </a:r>
            <a:r>
              <a:rPr lang="en-US" b="1">
                <a:solidFill>
                  <a:srgbClr val="0070C0"/>
                </a:solidFill>
                <a:latin typeface="Calibri" panose="020F0502020204030204" pitchFamily="34" charset="0"/>
              </a:rPr>
              <a:t>Xe mô tô phân khối lớn, hiệu Triumph T120, động c</a:t>
            </a:r>
            <a:r>
              <a:rPr lang="vi-VN" b="1">
                <a:solidFill>
                  <a:srgbClr val="0070C0"/>
                </a:solidFill>
                <a:latin typeface="Calibri" panose="020F0502020204030204" pitchFamily="34" charset="0"/>
              </a:rPr>
              <a:t>ơ</a:t>
            </a:r>
            <a:r>
              <a:rPr lang="en-US" b="1">
                <a:solidFill>
                  <a:srgbClr val="0070C0"/>
                </a:solidFill>
                <a:latin typeface="Calibri" panose="020F0502020204030204" pitchFamily="34" charset="0"/>
              </a:rPr>
              <a:t> xăng 1200cc, nhập khẩu nguyên chiếc từ Anh Quốc. </a:t>
            </a:r>
            <a:r>
              <a:rPr lang="en-US" b="1">
                <a:solidFill>
                  <a:schemeClr val="accent4">
                    <a:lumMod val="50000"/>
                  </a:schemeClr>
                </a:solidFill>
                <a:latin typeface="Calibri" panose="020F0502020204030204" pitchFamily="34" charset="0"/>
              </a:rPr>
              <a:t>Ch</a:t>
            </a:r>
            <a:r>
              <a:rPr lang="vi-VN" b="1">
                <a:solidFill>
                  <a:schemeClr val="accent4">
                    <a:lumMod val="50000"/>
                  </a:schemeClr>
                </a:solidFill>
                <a:latin typeface="Calibri" panose="020F0502020204030204" pitchFamily="34" charset="0"/>
              </a:rPr>
              <a:t>ư</a:t>
            </a:r>
            <a:r>
              <a:rPr lang="en-US" b="1">
                <a:solidFill>
                  <a:schemeClr val="accent4">
                    <a:lumMod val="50000"/>
                  </a:schemeClr>
                </a:solidFill>
                <a:latin typeface="Calibri" panose="020F0502020204030204" pitchFamily="34" charset="0"/>
              </a:rPr>
              <a:t>a biết mã hàng, thuế suất, chính sách</a:t>
            </a:r>
            <a:endParaRPr lang="en-US">
              <a:solidFill>
                <a:schemeClr val="accent4">
                  <a:lumMod val="50000"/>
                </a:schemeClr>
              </a:solidFill>
            </a:endParaRPr>
          </a:p>
        </p:txBody>
      </p:sp>
      <p:sp>
        <p:nvSpPr>
          <p:cNvPr id="3" name="Rectangle 2"/>
          <p:cNvSpPr/>
          <p:nvPr/>
        </p:nvSpPr>
        <p:spPr>
          <a:xfrm>
            <a:off x="609600" y="1909138"/>
            <a:ext cx="8229600" cy="1477328"/>
          </a:xfrm>
          <a:prstGeom prst="rect">
            <a:avLst/>
          </a:prstGeom>
        </p:spPr>
        <p:txBody>
          <a:bodyPr wrap="square">
            <a:spAutoFit/>
          </a:bodyPr>
          <a:lstStyle/>
          <a:p>
            <a:r>
              <a:rPr lang="en-US">
                <a:solidFill>
                  <a:srgbClr val="7030A0"/>
                </a:solidFill>
                <a:latin typeface="Calibri" panose="020F0502020204030204" pitchFamily="34" charset="0"/>
              </a:rPr>
              <a:t>Gõ Ctrl+F, nhập từ khóa “xe mô tô” tiếp tục enter/Find next để bỏ qua các kết quả ở nhóm 7315, dừng lại ở nhóm 8711</a:t>
            </a:r>
          </a:p>
          <a:p>
            <a:r>
              <a:rPr lang="en-US">
                <a:solidFill>
                  <a:srgbClr val="7030A0"/>
                </a:solidFill>
                <a:latin typeface="Calibri" panose="020F0502020204030204" pitchFamily="34" charset="0"/>
              </a:rPr>
              <a:t>Trong nhóm 8711 xem đến mã hàng 1 vạch, nếu không phù hợp với mô tả tên hàng thì bỏ qua toàn bộ các phân nhóm, mã hàng cấp độ chi tiết h</a:t>
            </a:r>
            <a:r>
              <a:rPr lang="vi-VN">
                <a:solidFill>
                  <a:srgbClr val="7030A0"/>
                </a:solidFill>
                <a:latin typeface="Calibri" panose="020F0502020204030204" pitchFamily="34" charset="0"/>
              </a:rPr>
              <a:t>ơ</a:t>
            </a:r>
            <a:r>
              <a:rPr lang="en-US">
                <a:solidFill>
                  <a:srgbClr val="7030A0"/>
                </a:solidFill>
                <a:latin typeface="Calibri" panose="020F0502020204030204" pitchFamily="34" charset="0"/>
              </a:rPr>
              <a:t>n (từ 2 vạch trở lên)</a:t>
            </a:r>
          </a:p>
          <a:p>
            <a:endParaRPr lang="en-US">
              <a:solidFill>
                <a:srgbClr val="7030A0"/>
              </a:solidFill>
            </a:endParaRPr>
          </a:p>
        </p:txBody>
      </p:sp>
      <p:pic>
        <p:nvPicPr>
          <p:cNvPr id="2050" name="Picture 2" descr="Thông số kỹ thuật Triumph Bonneville T120 ~ Thông số kỹ thuật Moto">
            <a:extLst>
              <a:ext uri="{FF2B5EF4-FFF2-40B4-BE49-F238E27FC236}">
                <a16:creationId xmlns:a16="http://schemas.microsoft.com/office/drawing/2014/main" id="{271C3EFD-2D9E-43E8-BD97-B9CB44FAE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5275" y="1143001"/>
            <a:ext cx="3103762" cy="21968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8BAA63B-F3C0-4C56-BB66-E38BA4B61FFF}"/>
              </a:ext>
            </a:extLst>
          </p:cNvPr>
          <p:cNvPicPr>
            <a:picLocks noChangeAspect="1"/>
          </p:cNvPicPr>
          <p:nvPr/>
        </p:nvPicPr>
        <p:blipFill>
          <a:blip r:embed="rId4"/>
          <a:stretch>
            <a:fillRect/>
          </a:stretch>
        </p:blipFill>
        <p:spPr>
          <a:xfrm>
            <a:off x="608069" y="3352800"/>
            <a:ext cx="3600450" cy="2971800"/>
          </a:xfrm>
          <a:prstGeom prst="rect">
            <a:avLst/>
          </a:prstGeom>
        </p:spPr>
      </p:pic>
      <p:sp>
        <p:nvSpPr>
          <p:cNvPr id="9" name="Flowchart: Summing Junction 8">
            <a:extLst>
              <a:ext uri="{FF2B5EF4-FFF2-40B4-BE49-F238E27FC236}">
                <a16:creationId xmlns:a16="http://schemas.microsoft.com/office/drawing/2014/main" id="{386F8B55-9A0F-4822-B5BD-71ADFAB8ECE0}"/>
              </a:ext>
            </a:extLst>
          </p:cNvPr>
          <p:cNvSpPr/>
          <p:nvPr/>
        </p:nvSpPr>
        <p:spPr>
          <a:xfrm>
            <a:off x="608068" y="3371040"/>
            <a:ext cx="3600449" cy="2953560"/>
          </a:xfrm>
          <a:prstGeom prst="flowChartSummingJunction">
            <a:avLst/>
          </a:prstGeom>
          <a:noFill/>
          <a:ln w="952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11" name="Picture 10">
            <a:extLst>
              <a:ext uri="{FF2B5EF4-FFF2-40B4-BE49-F238E27FC236}">
                <a16:creationId xmlns:a16="http://schemas.microsoft.com/office/drawing/2014/main" id="{2D0905DD-2C33-490A-A545-F398312B8D55}"/>
              </a:ext>
            </a:extLst>
          </p:cNvPr>
          <p:cNvPicPr>
            <a:picLocks noChangeAspect="1"/>
          </p:cNvPicPr>
          <p:nvPr/>
        </p:nvPicPr>
        <p:blipFill>
          <a:blip r:embed="rId5"/>
          <a:stretch>
            <a:fillRect/>
          </a:stretch>
        </p:blipFill>
        <p:spPr>
          <a:xfrm>
            <a:off x="5146246" y="3352800"/>
            <a:ext cx="6200775" cy="2305050"/>
          </a:xfrm>
          <a:prstGeom prst="rect">
            <a:avLst/>
          </a:prstGeom>
        </p:spPr>
      </p:pic>
      <p:sp>
        <p:nvSpPr>
          <p:cNvPr id="19" name="Flowchart: Summing Junction 18">
            <a:extLst>
              <a:ext uri="{FF2B5EF4-FFF2-40B4-BE49-F238E27FC236}">
                <a16:creationId xmlns:a16="http://schemas.microsoft.com/office/drawing/2014/main" id="{0BDF77F8-BB5E-4E2B-AB30-14E005AC1520}"/>
              </a:ext>
            </a:extLst>
          </p:cNvPr>
          <p:cNvSpPr/>
          <p:nvPr/>
        </p:nvSpPr>
        <p:spPr>
          <a:xfrm>
            <a:off x="5257800" y="3352800"/>
            <a:ext cx="6019800" cy="1439742"/>
          </a:xfrm>
          <a:prstGeom prst="flowChartSummingJunction">
            <a:avLst/>
          </a:prstGeom>
          <a:noFill/>
          <a:ln w="952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23" name="Rectangle 22">
            <a:extLst>
              <a:ext uri="{FF2B5EF4-FFF2-40B4-BE49-F238E27FC236}">
                <a16:creationId xmlns:a16="http://schemas.microsoft.com/office/drawing/2014/main" id="{9DC0B832-D22B-4788-A4B7-EFB0749E8F0F}"/>
              </a:ext>
            </a:extLst>
          </p:cNvPr>
          <p:cNvSpPr/>
          <p:nvPr/>
        </p:nvSpPr>
        <p:spPr>
          <a:xfrm>
            <a:off x="4876799" y="5447933"/>
            <a:ext cx="6597163" cy="228600"/>
          </a:xfrm>
          <a:prstGeom prst="rect">
            <a:avLst/>
          </a:prstGeom>
          <a:noFill/>
          <a:ln w="28575" cap="flat" cmpd="sng" algn="ctr">
            <a:solidFill>
              <a:schemeClr val="accent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solidFill>
                <a:schemeClr val="accent4">
                  <a:lumMod val="50000"/>
                </a:schemeClr>
              </a:solidFill>
            </a:endParaRPr>
          </a:p>
        </p:txBody>
      </p:sp>
      <p:sp>
        <p:nvSpPr>
          <p:cNvPr id="24" name="Rounded Rectangular Callout 20">
            <a:extLst>
              <a:ext uri="{FF2B5EF4-FFF2-40B4-BE49-F238E27FC236}">
                <a16:creationId xmlns:a16="http://schemas.microsoft.com/office/drawing/2014/main" id="{2CB38A3B-FEF8-4612-9C9A-469C1D73F9CC}"/>
              </a:ext>
            </a:extLst>
          </p:cNvPr>
          <p:cNvSpPr/>
          <p:nvPr/>
        </p:nvSpPr>
        <p:spPr>
          <a:xfrm>
            <a:off x="4876799" y="5849259"/>
            <a:ext cx="6597163" cy="627741"/>
          </a:xfrm>
          <a:prstGeom prst="wedgeRoundRectCallout">
            <a:avLst>
              <a:gd name="adj1" fmla="val -38470"/>
              <a:gd name="adj2" fmla="val -6833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Mã hàng tra đ</a:t>
            </a:r>
            <a:r>
              <a:rPr lang="vi-VN">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a:t>
            </a:r>
            <a:r>
              <a:rPr lang="en-US">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ợc là: </a:t>
            </a:r>
            <a:r>
              <a:rPr lang="en-US">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87115090</a:t>
            </a:r>
            <a:r>
              <a:rPr lang="en-US">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(bỏ qua dạng CKD: lắp ráp trong n</a:t>
            </a:r>
            <a:r>
              <a:rPr lang="vi-VN">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a:t>
            </a:r>
            <a:r>
              <a:rPr lang="en-US">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ớc từ 100% linh kiện NK, do đây là xe NK nguyên chiếc)</a:t>
            </a:r>
            <a:endParaRPr lang="en-US">
              <a:solidFill>
                <a:srgbClr val="0000FF"/>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8C59F858-F93E-4185-8BEC-098122C55446}"/>
              </a:ext>
            </a:extLst>
          </p:cNvPr>
          <p:cNvSpPr/>
          <p:nvPr/>
        </p:nvSpPr>
        <p:spPr>
          <a:xfrm>
            <a:off x="6705600" y="5029200"/>
            <a:ext cx="762000" cy="228600"/>
          </a:xfrm>
          <a:prstGeom prst="ellipse">
            <a:avLst/>
          </a:prstGeom>
          <a:noFill/>
          <a:ln w="952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1588554393"/>
      </p:ext>
    </p:extLst>
  </p:cSld>
  <p:clrMapOvr>
    <a:masterClrMapping/>
  </p:clrMapOvr>
  <p:transition spd="med">
    <p:newsfla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627741"/>
            <a:ext cx="10391590" cy="5786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lnSpc>
                <a:spcPts val="4000"/>
              </a:lnSpc>
              <a:spcBef>
                <a:spcPts val="0"/>
              </a:spcBef>
              <a:spcAft>
                <a:spcPts val="0"/>
              </a:spcAft>
              <a:defRPr/>
            </a:pPr>
            <a:r>
              <a:rPr lang="en-US" sz="3000" b="1">
                <a:solidFill>
                  <a:srgbClr val="960000"/>
                </a:solidFill>
                <a:cs typeface="Arial" pitchFamily="34" charset="0"/>
              </a:rPr>
              <a:t>VD CÁCH THỨC TRA CỨU</a:t>
            </a:r>
            <a:endParaRPr lang="fr-FR" sz="3000">
              <a:solidFill>
                <a:srgbClr val="960000"/>
              </a:solidFill>
              <a:cs typeface="Arial" pitchFamily="34" charset="0"/>
            </a:endParaRPr>
          </a:p>
        </p:txBody>
      </p:sp>
      <p:pic>
        <p:nvPicPr>
          <p:cNvPr id="21" name="Picture 20"/>
          <p:cNvPicPr>
            <a:picLocks noChangeAspect="1"/>
          </p:cNvPicPr>
          <p:nvPr/>
        </p:nvPicPr>
        <p:blipFill>
          <a:blip r:embed="rId2"/>
          <a:stretch>
            <a:fillRect/>
          </a:stretch>
        </p:blipFill>
        <p:spPr>
          <a:xfrm>
            <a:off x="331264" y="266464"/>
            <a:ext cx="3248931" cy="361277"/>
          </a:xfrm>
          <a:prstGeom prst="rect">
            <a:avLst/>
          </a:prstGeom>
        </p:spPr>
      </p:pic>
      <p:pic>
        <p:nvPicPr>
          <p:cNvPr id="4" name="Picture 3">
            <a:extLst>
              <a:ext uri="{FF2B5EF4-FFF2-40B4-BE49-F238E27FC236}">
                <a16:creationId xmlns:a16="http://schemas.microsoft.com/office/drawing/2014/main" id="{DEE1D851-D413-43B0-93A0-47E3F29C5352}"/>
              </a:ext>
            </a:extLst>
          </p:cNvPr>
          <p:cNvPicPr>
            <a:picLocks noChangeAspect="1"/>
          </p:cNvPicPr>
          <p:nvPr/>
        </p:nvPicPr>
        <p:blipFill>
          <a:blip r:embed="rId3"/>
          <a:stretch>
            <a:fillRect/>
          </a:stretch>
        </p:blipFill>
        <p:spPr>
          <a:xfrm>
            <a:off x="457200" y="1219200"/>
            <a:ext cx="11277600" cy="1491539"/>
          </a:xfrm>
          <a:prstGeom prst="rect">
            <a:avLst/>
          </a:prstGeom>
        </p:spPr>
      </p:pic>
      <p:sp>
        <p:nvSpPr>
          <p:cNvPr id="15" name="Rectangle 14">
            <a:extLst>
              <a:ext uri="{FF2B5EF4-FFF2-40B4-BE49-F238E27FC236}">
                <a16:creationId xmlns:a16="http://schemas.microsoft.com/office/drawing/2014/main" id="{EFF586DB-DA7F-44CA-9A48-E303B5E54572}"/>
              </a:ext>
            </a:extLst>
          </p:cNvPr>
          <p:cNvSpPr/>
          <p:nvPr/>
        </p:nvSpPr>
        <p:spPr>
          <a:xfrm>
            <a:off x="325573" y="2412346"/>
            <a:ext cx="11453187" cy="152400"/>
          </a:xfrm>
          <a:prstGeom prst="rect">
            <a:avLst/>
          </a:prstGeom>
          <a:noFill/>
          <a:ln w="28575" cap="flat" cmpd="sng" algn="ctr">
            <a:solidFill>
              <a:schemeClr val="accent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solidFill>
                <a:schemeClr val="accent4">
                  <a:lumMod val="50000"/>
                </a:schemeClr>
              </a:solidFill>
            </a:endParaRPr>
          </a:p>
        </p:txBody>
      </p:sp>
      <p:sp>
        <p:nvSpPr>
          <p:cNvPr id="16" name="Rectangle 15">
            <a:extLst>
              <a:ext uri="{FF2B5EF4-FFF2-40B4-BE49-F238E27FC236}">
                <a16:creationId xmlns:a16="http://schemas.microsoft.com/office/drawing/2014/main" id="{AEBB4D8A-9C42-4439-BE70-B5B4E086FDD1}"/>
              </a:ext>
            </a:extLst>
          </p:cNvPr>
          <p:cNvSpPr/>
          <p:nvPr/>
        </p:nvSpPr>
        <p:spPr>
          <a:xfrm>
            <a:off x="457200" y="2851962"/>
            <a:ext cx="11201400" cy="923330"/>
          </a:xfrm>
          <a:prstGeom prst="rect">
            <a:avLst/>
          </a:prstGeom>
        </p:spPr>
        <p:txBody>
          <a:bodyPr wrap="square">
            <a:spAutoFit/>
          </a:bodyPr>
          <a:lstStyle/>
          <a:p>
            <a:r>
              <a:rPr lang="en-US" b="1">
                <a:solidFill>
                  <a:srgbClr val="C00000"/>
                </a:solidFill>
                <a:latin typeface="Calibri" panose="020F0502020204030204" pitchFamily="34" charset="0"/>
              </a:rPr>
              <a:t>Kết quả:</a:t>
            </a:r>
          </a:p>
          <a:p>
            <a:r>
              <a:rPr lang="en-US">
                <a:solidFill>
                  <a:schemeClr val="accent1">
                    <a:lumMod val="50000"/>
                  </a:schemeClr>
                </a:solidFill>
                <a:latin typeface="Calibri" panose="020F0502020204030204" pitchFamily="34" charset="0"/>
              </a:rPr>
              <a:t>Mã hàng: </a:t>
            </a:r>
            <a:r>
              <a:rPr lang="en-US" b="1">
                <a:solidFill>
                  <a:srgbClr val="7030A0"/>
                </a:solidFill>
                <a:latin typeface="Calibri" panose="020F0502020204030204" pitchFamily="34" charset="0"/>
              </a:rPr>
              <a:t>87115090</a:t>
            </a:r>
            <a:endParaRPr lang="en-US">
              <a:solidFill>
                <a:srgbClr val="7030A0"/>
              </a:solidFill>
              <a:latin typeface="Calibri" panose="020F0502020204030204" pitchFamily="34" charset="0"/>
            </a:endParaRPr>
          </a:p>
          <a:p>
            <a:r>
              <a:rPr lang="en-US">
                <a:solidFill>
                  <a:schemeClr val="accent1">
                    <a:lumMod val="50000"/>
                  </a:schemeClr>
                </a:solidFill>
                <a:latin typeface="Calibri" panose="020F0502020204030204" pitchFamily="34" charset="0"/>
              </a:rPr>
              <a:t>Thuế NK thông th</a:t>
            </a:r>
            <a:r>
              <a:rPr lang="vi-VN">
                <a:solidFill>
                  <a:schemeClr val="accent1">
                    <a:lumMod val="50000"/>
                  </a:schemeClr>
                </a:solidFill>
                <a:latin typeface="Calibri" panose="020F0502020204030204" pitchFamily="34" charset="0"/>
              </a:rPr>
              <a:t>ư</a:t>
            </a:r>
            <a:r>
              <a:rPr lang="en-US">
                <a:solidFill>
                  <a:schemeClr val="accent1">
                    <a:lumMod val="50000"/>
                  </a:schemeClr>
                </a:solidFill>
                <a:latin typeface="Calibri" panose="020F0502020204030204" pitchFamily="34" charset="0"/>
              </a:rPr>
              <a:t>ờng: </a:t>
            </a:r>
            <a:r>
              <a:rPr lang="en-US" b="1">
                <a:solidFill>
                  <a:srgbClr val="0000FF"/>
                </a:solidFill>
                <a:latin typeface="Calibri" panose="020F0502020204030204" pitchFamily="34" charset="0"/>
              </a:rPr>
              <a:t>60%</a:t>
            </a:r>
            <a:r>
              <a:rPr lang="en-US">
                <a:solidFill>
                  <a:schemeClr val="accent1">
                    <a:lumMod val="50000"/>
                  </a:schemeClr>
                </a:solidFill>
                <a:latin typeface="Calibri" panose="020F0502020204030204" pitchFamily="34" charset="0"/>
              </a:rPr>
              <a:t> =&gt; Không áp dụng do V</a:t>
            </a:r>
            <a:r>
              <a:rPr lang="vi-VN">
                <a:solidFill>
                  <a:schemeClr val="accent1">
                    <a:lumMod val="50000"/>
                  </a:schemeClr>
                </a:solidFill>
                <a:latin typeface="Calibri" panose="020F0502020204030204" pitchFamily="34" charset="0"/>
              </a:rPr>
              <a:t>ư</a:t>
            </a:r>
            <a:r>
              <a:rPr lang="en-US">
                <a:solidFill>
                  <a:schemeClr val="accent1">
                    <a:lumMod val="50000"/>
                  </a:schemeClr>
                </a:solidFill>
                <a:latin typeface="Calibri" panose="020F0502020204030204" pitchFamily="34" charset="0"/>
              </a:rPr>
              <a:t>ơng Quốc Anh có quan hệ đối xử tối huệ quốc với VN </a:t>
            </a:r>
          </a:p>
        </p:txBody>
      </p:sp>
      <p:pic>
        <p:nvPicPr>
          <p:cNvPr id="5" name="Picture 4">
            <a:extLst>
              <a:ext uri="{FF2B5EF4-FFF2-40B4-BE49-F238E27FC236}">
                <a16:creationId xmlns:a16="http://schemas.microsoft.com/office/drawing/2014/main" id="{150E430E-8809-4180-B618-F85183F4C391}"/>
              </a:ext>
            </a:extLst>
          </p:cNvPr>
          <p:cNvPicPr>
            <a:picLocks noChangeAspect="1"/>
          </p:cNvPicPr>
          <p:nvPr/>
        </p:nvPicPr>
        <p:blipFill>
          <a:blip r:embed="rId4"/>
          <a:stretch>
            <a:fillRect/>
          </a:stretch>
        </p:blipFill>
        <p:spPr>
          <a:xfrm>
            <a:off x="6471138" y="2927429"/>
            <a:ext cx="5295900" cy="285750"/>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41CAF99E-1670-4F0C-85CD-ABB6DC0EB2A2}"/>
              </a:ext>
            </a:extLst>
          </p:cNvPr>
          <p:cNvSpPr/>
          <p:nvPr/>
        </p:nvSpPr>
        <p:spPr>
          <a:xfrm>
            <a:off x="457200" y="3745898"/>
            <a:ext cx="11049000" cy="2862322"/>
          </a:xfrm>
          <a:prstGeom prst="rect">
            <a:avLst/>
          </a:prstGeom>
        </p:spPr>
        <p:txBody>
          <a:bodyPr wrap="square">
            <a:spAutoFit/>
          </a:bodyPr>
          <a:lstStyle/>
          <a:p>
            <a:r>
              <a:rPr lang="en-US">
                <a:solidFill>
                  <a:schemeClr val="accent1">
                    <a:lumMod val="50000"/>
                  </a:schemeClr>
                </a:solidFill>
                <a:latin typeface="Calibri" panose="020F0502020204030204" pitchFamily="34" charset="0"/>
              </a:rPr>
              <a:t>Thuế NK </a:t>
            </a:r>
            <a:r>
              <a:rPr lang="vi-VN">
                <a:solidFill>
                  <a:schemeClr val="accent1">
                    <a:lumMod val="50000"/>
                  </a:schemeClr>
                </a:solidFill>
                <a:latin typeface="Calibri" panose="020F0502020204030204" pitchFamily="34" charset="0"/>
              </a:rPr>
              <a:t>ư</a:t>
            </a:r>
            <a:r>
              <a:rPr lang="en-US">
                <a:solidFill>
                  <a:schemeClr val="accent1">
                    <a:lumMod val="50000"/>
                  </a:schemeClr>
                </a:solidFill>
                <a:latin typeface="Calibri" panose="020F0502020204030204" pitchFamily="34" charset="0"/>
              </a:rPr>
              <a:t>u đãi: </a:t>
            </a:r>
            <a:r>
              <a:rPr lang="en-US" b="1">
                <a:solidFill>
                  <a:srgbClr val="7030A0"/>
                </a:solidFill>
                <a:latin typeface="Calibri" panose="020F0502020204030204" pitchFamily="34" charset="0"/>
              </a:rPr>
              <a:t>40%</a:t>
            </a:r>
            <a:r>
              <a:rPr lang="en-US">
                <a:solidFill>
                  <a:schemeClr val="accent1">
                    <a:lumMod val="50000"/>
                  </a:schemeClr>
                </a:solidFill>
                <a:latin typeface="Calibri" panose="020F0502020204030204" pitchFamily="34" charset="0"/>
              </a:rPr>
              <a:t> =&gt; Áp dụng đ</a:t>
            </a:r>
            <a:r>
              <a:rPr lang="vi-VN">
                <a:solidFill>
                  <a:schemeClr val="accent1">
                    <a:lumMod val="50000"/>
                  </a:schemeClr>
                </a:solidFill>
                <a:latin typeface="Calibri" panose="020F0502020204030204" pitchFamily="34" charset="0"/>
              </a:rPr>
              <a:t>ư</a:t>
            </a:r>
            <a:r>
              <a:rPr lang="en-US">
                <a:solidFill>
                  <a:schemeClr val="accent1">
                    <a:lumMod val="50000"/>
                  </a:schemeClr>
                </a:solidFill>
                <a:latin typeface="Calibri" panose="020F0502020204030204" pitchFamily="34" charset="0"/>
              </a:rPr>
              <a:t>ợc</a:t>
            </a:r>
          </a:p>
          <a:p>
            <a:r>
              <a:rPr lang="en-US">
                <a:solidFill>
                  <a:schemeClr val="accent1">
                    <a:lumMod val="50000"/>
                  </a:schemeClr>
                </a:solidFill>
                <a:latin typeface="Calibri" panose="020F0502020204030204" pitchFamily="34" charset="0"/>
              </a:rPr>
              <a:t>Thuế GTGT: </a:t>
            </a:r>
            <a:r>
              <a:rPr lang="en-US" b="1">
                <a:solidFill>
                  <a:srgbClr val="7030A0"/>
                </a:solidFill>
                <a:latin typeface="Calibri" panose="020F0502020204030204" pitchFamily="34" charset="0"/>
              </a:rPr>
              <a:t>10%</a:t>
            </a:r>
          </a:p>
          <a:p>
            <a:r>
              <a:rPr lang="en-US">
                <a:solidFill>
                  <a:schemeClr val="accent1">
                    <a:lumMod val="50000"/>
                  </a:schemeClr>
                </a:solidFill>
                <a:latin typeface="Calibri" panose="020F0502020204030204" pitchFamily="34" charset="0"/>
              </a:rPr>
              <a:t>Thuế Tiêu thụ đặc biệt: </a:t>
            </a:r>
            <a:r>
              <a:rPr lang="en-US" b="1">
                <a:solidFill>
                  <a:srgbClr val="7030A0"/>
                </a:solidFill>
                <a:latin typeface="Calibri" panose="020F0502020204030204" pitchFamily="34" charset="0"/>
              </a:rPr>
              <a:t>10%</a:t>
            </a:r>
          </a:p>
          <a:p>
            <a:r>
              <a:rPr lang="en-US">
                <a:solidFill>
                  <a:schemeClr val="accent1">
                    <a:lumMod val="50000"/>
                  </a:schemeClr>
                </a:solidFill>
                <a:latin typeface="Calibri" panose="020F0502020204030204" pitchFamily="34" charset="0"/>
              </a:rPr>
              <a:t>Thuế nhập khẩu </a:t>
            </a:r>
            <a:r>
              <a:rPr lang="vi-VN">
                <a:solidFill>
                  <a:schemeClr val="accent1">
                    <a:lumMod val="50000"/>
                  </a:schemeClr>
                </a:solidFill>
                <a:latin typeface="Calibri" panose="020F0502020204030204" pitchFamily="34" charset="0"/>
              </a:rPr>
              <a:t>ư</a:t>
            </a:r>
            <a:r>
              <a:rPr lang="en-US">
                <a:solidFill>
                  <a:schemeClr val="accent1">
                    <a:lumMod val="50000"/>
                  </a:schemeClr>
                </a:solidFill>
                <a:latin typeface="Calibri" panose="020F0502020204030204" pitchFamily="34" charset="0"/>
              </a:rPr>
              <a:t>u đãi đặc biệt: Không áp dụng đ</a:t>
            </a:r>
            <a:r>
              <a:rPr lang="vi-VN">
                <a:solidFill>
                  <a:schemeClr val="accent1">
                    <a:lumMod val="50000"/>
                  </a:schemeClr>
                </a:solidFill>
                <a:latin typeface="Calibri" panose="020F0502020204030204" pitchFamily="34" charset="0"/>
              </a:rPr>
              <a:t>ư</a:t>
            </a:r>
            <a:r>
              <a:rPr lang="en-US">
                <a:solidFill>
                  <a:schemeClr val="accent1">
                    <a:lumMod val="50000"/>
                  </a:schemeClr>
                </a:solidFill>
                <a:latin typeface="Calibri" panose="020F0502020204030204" pitchFamily="34" charset="0"/>
              </a:rPr>
              <a:t>ợc biểu thuế nào do Anh ch</a:t>
            </a:r>
            <a:r>
              <a:rPr lang="vi-VN">
                <a:solidFill>
                  <a:schemeClr val="accent1">
                    <a:lumMod val="50000"/>
                  </a:schemeClr>
                </a:solidFill>
                <a:latin typeface="Calibri" panose="020F0502020204030204" pitchFamily="34" charset="0"/>
              </a:rPr>
              <a:t>ư</a:t>
            </a:r>
            <a:r>
              <a:rPr lang="en-US">
                <a:solidFill>
                  <a:schemeClr val="accent1">
                    <a:lumMod val="50000"/>
                  </a:schemeClr>
                </a:solidFill>
                <a:latin typeface="Calibri" panose="020F0502020204030204" pitchFamily="34" charset="0"/>
              </a:rPr>
              <a:t>a ký hiệp định FTA với Việt Nam.</a:t>
            </a:r>
          </a:p>
          <a:p>
            <a:r>
              <a:rPr lang="en-US" b="1">
                <a:solidFill>
                  <a:schemeClr val="accent1">
                    <a:lumMod val="50000"/>
                  </a:schemeClr>
                </a:solidFill>
                <a:latin typeface="Calibri" panose="020F0502020204030204" pitchFamily="34" charset="0"/>
              </a:rPr>
              <a:t>Về chính sách: </a:t>
            </a:r>
            <a:r>
              <a:rPr lang="vi-VN">
                <a:solidFill>
                  <a:srgbClr val="C00000"/>
                </a:solidFill>
                <a:latin typeface="Calibri" panose="020F0502020204030204" pitchFamily="34" charset="0"/>
              </a:rPr>
              <a:t>HH NK phải làm thủ tục hải quan tại CK nhập (23/2019/QĐ-TTg); Phương tiện ĐQSD cấm NK (12/2018/TT-BCT); Tạm ngừng KD TNTX CK (12/2018/TT-BCT); Cấm NK nếu bị tẩy xóa, đục sửa, đóng lại số khung, số động cơ (13/2015/TT-BGTVT); Hàng NK phải chứng nhận trước thông quan đáp ứng tiêu chuẩn, quy chuẩn (41/2018/TT-BGTVT); HH NK rủi ro về giá</a:t>
            </a:r>
            <a:r>
              <a:rPr lang="en-US">
                <a:solidFill>
                  <a:srgbClr val="C00000"/>
                </a:solidFill>
                <a:latin typeface="Calibri" panose="020F0502020204030204" pitchFamily="34" charset="0"/>
              </a:rPr>
              <a:t> </a:t>
            </a:r>
          </a:p>
          <a:p>
            <a:r>
              <a:rPr lang="en-US" b="1">
                <a:solidFill>
                  <a:schemeClr val="accent6">
                    <a:lumMod val="75000"/>
                  </a:schemeClr>
                </a:solidFill>
                <a:latin typeface="Calibri" panose="020F0502020204030204" pitchFamily="34" charset="0"/>
              </a:rPr>
              <a:t>=&gt; Đây là các chính sách mà Chính phủ và các Bộ, Ngành đã cụ thể theo mã HS: DN xem trong văn bản đã dẫn chiếu để biết thêm chi tiết</a:t>
            </a:r>
          </a:p>
        </p:txBody>
      </p:sp>
    </p:spTree>
    <p:extLst>
      <p:ext uri="{BB962C8B-B14F-4D97-AF65-F5344CB8AC3E}">
        <p14:creationId xmlns:p14="http://schemas.microsoft.com/office/powerpoint/2010/main" val="3367123811"/>
      </p:ext>
    </p:extLst>
  </p:cSld>
  <p:clrMapOvr>
    <a:masterClrMapping/>
  </p:clrMapOvr>
  <p:transition spd="med">
    <p:newsfla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85800" y="688187"/>
            <a:ext cx="10725057" cy="5786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auto">
              <a:lnSpc>
                <a:spcPts val="4000"/>
              </a:lnSpc>
              <a:spcBef>
                <a:spcPts val="0"/>
              </a:spcBef>
              <a:spcAft>
                <a:spcPts val="0"/>
              </a:spcAft>
              <a:defRPr/>
            </a:pPr>
            <a:r>
              <a:rPr lang="en-US" sz="3000" b="1">
                <a:solidFill>
                  <a:srgbClr val="960000"/>
                </a:solidFill>
                <a:latin typeface="Times New Roman" panose="02020603050405020304" pitchFamily="18" charset="0"/>
                <a:cs typeface="Times New Roman" panose="02020603050405020304" pitchFamily="18" charset="0"/>
              </a:rPr>
              <a:t>TRA MÃ HÀNG LIÊN QUAN ĐẾN CH</a:t>
            </a:r>
            <a:r>
              <a:rPr lang="vi-VN" sz="3000" b="1">
                <a:solidFill>
                  <a:srgbClr val="960000"/>
                </a:solidFill>
                <a:latin typeface="Times New Roman" panose="02020603050405020304" pitchFamily="18" charset="0"/>
                <a:cs typeface="Times New Roman" panose="02020603050405020304" pitchFamily="18" charset="0"/>
              </a:rPr>
              <a:t>Ư</a:t>
            </a:r>
            <a:r>
              <a:rPr lang="en-US" sz="3000" b="1">
                <a:solidFill>
                  <a:srgbClr val="960000"/>
                </a:solidFill>
                <a:latin typeface="Times New Roman" panose="02020603050405020304" pitchFamily="18" charset="0"/>
                <a:cs typeface="Times New Roman" panose="02020603050405020304" pitchFamily="18" charset="0"/>
              </a:rPr>
              <a:t>ƠNG 98</a:t>
            </a:r>
            <a:endParaRPr lang="fr-FR" sz="3000" b="1">
              <a:solidFill>
                <a:srgbClr val="960000"/>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331264" y="266464"/>
            <a:ext cx="3248931" cy="361277"/>
          </a:xfrm>
          <a:prstGeom prst="rect">
            <a:avLst/>
          </a:prstGeom>
        </p:spPr>
      </p:pic>
      <p:sp>
        <p:nvSpPr>
          <p:cNvPr id="18" name="Rectangle 17">
            <a:extLst>
              <a:ext uri="{FF2B5EF4-FFF2-40B4-BE49-F238E27FC236}">
                <a16:creationId xmlns:a16="http://schemas.microsoft.com/office/drawing/2014/main" id="{C77D2B07-5973-4958-A0B3-54983F4030CC}"/>
              </a:ext>
            </a:extLst>
          </p:cNvPr>
          <p:cNvSpPr/>
          <p:nvPr/>
        </p:nvSpPr>
        <p:spPr>
          <a:xfrm>
            <a:off x="609600" y="1356823"/>
            <a:ext cx="10515600" cy="584775"/>
          </a:xfrm>
          <a:prstGeom prst="rect">
            <a:avLst/>
          </a:prstGeom>
        </p:spPr>
        <p:txBody>
          <a:bodyPr wrap="square">
            <a:spAutoFit/>
          </a:bodyPr>
          <a:lstStyle/>
          <a:p>
            <a:r>
              <a:rPr lang="en-US" sz="1600" b="1">
                <a:solidFill>
                  <a:srgbClr val="C00000"/>
                </a:solidFill>
                <a:latin typeface="Arial" panose="020B0604020202020204" pitchFamily="34" charset="0"/>
              </a:rPr>
              <a:t>VD4</a:t>
            </a:r>
            <a:r>
              <a:rPr lang="en-US" sz="1600" b="1">
                <a:solidFill>
                  <a:schemeClr val="accent6">
                    <a:lumMod val="50000"/>
                  </a:schemeClr>
                </a:solidFill>
                <a:latin typeface="Arial" panose="020B0604020202020204" pitchFamily="34" charset="0"/>
              </a:rPr>
              <a:t>: Mặt hàng thịt gà lôi </a:t>
            </a:r>
            <a:r>
              <a:rPr lang="en-US" sz="1600" b="1">
                <a:solidFill>
                  <a:srgbClr val="C00000"/>
                </a:solidFill>
                <a:latin typeface="Arial" panose="020B0604020202020204" pitchFamily="34" charset="0"/>
              </a:rPr>
              <a:t>Nhật Bản </a:t>
            </a:r>
            <a:r>
              <a:rPr lang="en-US" sz="1600" b="1">
                <a:solidFill>
                  <a:schemeClr val="accent6">
                    <a:lumMod val="50000"/>
                  </a:schemeClr>
                </a:solidFill>
                <a:latin typeface="Arial" panose="020B0604020202020204" pitchFamily="34" charset="0"/>
              </a:rPr>
              <a:t>đông lạnh, đã xác định đ</a:t>
            </a:r>
            <a:r>
              <a:rPr lang="vi-VN" sz="1600" b="1">
                <a:solidFill>
                  <a:schemeClr val="accent6">
                    <a:lumMod val="50000"/>
                  </a:schemeClr>
                </a:solidFill>
                <a:latin typeface="Arial" panose="020B0604020202020204" pitchFamily="34" charset="0"/>
              </a:rPr>
              <a:t>ư</a:t>
            </a:r>
            <a:r>
              <a:rPr lang="en-US" sz="1600" b="1">
                <a:solidFill>
                  <a:schemeClr val="accent6">
                    <a:lumMod val="50000"/>
                  </a:schemeClr>
                </a:solidFill>
                <a:latin typeface="Arial" panose="020B0604020202020204" pitchFamily="34" charset="0"/>
              </a:rPr>
              <a:t>ợc mã hàng là </a:t>
            </a:r>
            <a:r>
              <a:rPr lang="en-US" sz="1600" b="1">
                <a:solidFill>
                  <a:srgbClr val="0000FF"/>
                </a:solidFill>
                <a:latin typeface="Arial" panose="020B0604020202020204" pitchFamily="34" charset="0"/>
              </a:rPr>
              <a:t>02076000</a:t>
            </a:r>
            <a:r>
              <a:rPr lang="en-US" sz="1600" b="1">
                <a:solidFill>
                  <a:schemeClr val="accent6">
                    <a:lumMod val="50000"/>
                  </a:schemeClr>
                </a:solidFill>
                <a:latin typeface="Arial" panose="020B0604020202020204" pitchFamily="34" charset="0"/>
              </a:rPr>
              <a:t> có thuế suất thuế NK </a:t>
            </a:r>
            <a:r>
              <a:rPr lang="vi-VN" sz="1600" b="1">
                <a:solidFill>
                  <a:schemeClr val="accent6">
                    <a:lumMod val="50000"/>
                  </a:schemeClr>
                </a:solidFill>
                <a:latin typeface="Arial" panose="020B0604020202020204" pitchFamily="34" charset="0"/>
              </a:rPr>
              <a:t>ư</a:t>
            </a:r>
            <a:r>
              <a:rPr lang="en-US" sz="1600" b="1">
                <a:solidFill>
                  <a:schemeClr val="accent6">
                    <a:lumMod val="50000"/>
                  </a:schemeClr>
                </a:solidFill>
                <a:latin typeface="Arial" panose="020B0604020202020204" pitchFamily="34" charset="0"/>
              </a:rPr>
              <a:t>u đãi là 40%</a:t>
            </a:r>
          </a:p>
        </p:txBody>
      </p:sp>
      <p:pic>
        <p:nvPicPr>
          <p:cNvPr id="2" name="Picture 1">
            <a:extLst>
              <a:ext uri="{FF2B5EF4-FFF2-40B4-BE49-F238E27FC236}">
                <a16:creationId xmlns:a16="http://schemas.microsoft.com/office/drawing/2014/main" id="{6520BEB3-1D4A-43FF-AABB-66C30E0AC0CA}"/>
              </a:ext>
            </a:extLst>
          </p:cNvPr>
          <p:cNvPicPr>
            <a:picLocks noChangeAspect="1"/>
          </p:cNvPicPr>
          <p:nvPr/>
        </p:nvPicPr>
        <p:blipFill>
          <a:blip r:embed="rId3"/>
          <a:stretch>
            <a:fillRect/>
          </a:stretch>
        </p:blipFill>
        <p:spPr>
          <a:xfrm>
            <a:off x="685800" y="2031614"/>
            <a:ext cx="7705725" cy="2371725"/>
          </a:xfrm>
          <a:prstGeom prst="rect">
            <a:avLst/>
          </a:prstGeom>
        </p:spPr>
      </p:pic>
      <p:sp>
        <p:nvSpPr>
          <p:cNvPr id="24" name="Rectangle 23">
            <a:extLst>
              <a:ext uri="{FF2B5EF4-FFF2-40B4-BE49-F238E27FC236}">
                <a16:creationId xmlns:a16="http://schemas.microsoft.com/office/drawing/2014/main" id="{30D28DF4-FED7-47D1-A857-CCC3163B43E4}"/>
              </a:ext>
            </a:extLst>
          </p:cNvPr>
          <p:cNvSpPr/>
          <p:nvPr/>
        </p:nvSpPr>
        <p:spPr>
          <a:xfrm>
            <a:off x="653560" y="3725008"/>
            <a:ext cx="7848600" cy="200947"/>
          </a:xfrm>
          <a:prstGeom prst="rect">
            <a:avLst/>
          </a:prstGeom>
          <a:noFill/>
          <a:ln w="28575" cap="flat" cmpd="sng" algn="ctr">
            <a:solidFill>
              <a:srgbClr val="96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25" name="Rectangle 24">
            <a:extLst>
              <a:ext uri="{FF2B5EF4-FFF2-40B4-BE49-F238E27FC236}">
                <a16:creationId xmlns:a16="http://schemas.microsoft.com/office/drawing/2014/main" id="{843C7286-C5A5-40B2-9589-F4A4C2ED6386}"/>
              </a:ext>
            </a:extLst>
          </p:cNvPr>
          <p:cNvSpPr/>
          <p:nvPr/>
        </p:nvSpPr>
        <p:spPr>
          <a:xfrm>
            <a:off x="627183" y="4624015"/>
            <a:ext cx="3030417" cy="1569660"/>
          </a:xfrm>
          <a:prstGeom prst="rect">
            <a:avLst/>
          </a:prstGeom>
        </p:spPr>
        <p:txBody>
          <a:bodyPr wrap="square">
            <a:spAutoFit/>
          </a:bodyPr>
          <a:lstStyle/>
          <a:p>
            <a:r>
              <a:rPr lang="en-US" sz="1600" b="1">
                <a:solidFill>
                  <a:schemeClr val="accent6">
                    <a:lumMod val="50000"/>
                  </a:schemeClr>
                </a:solidFill>
                <a:latin typeface="Arial" panose="020B0604020202020204" pitchFamily="34" charset="0"/>
              </a:rPr>
              <a:t>Tuy nhiên khi gõ tìm kiếm theo mã hàng thì mặt hàng này còn xuất hiện ở Chư</a:t>
            </a:r>
            <a:r>
              <a:rPr lang="vi-VN" sz="1600" b="1">
                <a:solidFill>
                  <a:schemeClr val="accent6">
                    <a:lumMod val="50000"/>
                  </a:schemeClr>
                </a:solidFill>
                <a:latin typeface="Arial" panose="020B0604020202020204" pitchFamily="34" charset="0"/>
              </a:rPr>
              <a:t>ơ</a:t>
            </a:r>
            <a:r>
              <a:rPr lang="en-US" sz="1600" b="1">
                <a:solidFill>
                  <a:schemeClr val="accent6">
                    <a:lumMod val="50000"/>
                  </a:schemeClr>
                </a:solidFill>
                <a:latin typeface="Arial" panose="020B0604020202020204" pitchFamily="34" charset="0"/>
              </a:rPr>
              <a:t>ng 98, phù hợp với nội dung và chú giải Ch</a:t>
            </a:r>
            <a:r>
              <a:rPr lang="vi-VN" sz="1600" b="1">
                <a:solidFill>
                  <a:schemeClr val="accent6">
                    <a:lumMod val="50000"/>
                  </a:schemeClr>
                </a:solidFill>
                <a:latin typeface="Arial" panose="020B0604020202020204" pitchFamily="34" charset="0"/>
              </a:rPr>
              <a:t>ư</a:t>
            </a:r>
            <a:r>
              <a:rPr lang="en-US" sz="1600" b="1">
                <a:solidFill>
                  <a:schemeClr val="accent6">
                    <a:lumMod val="50000"/>
                  </a:schemeClr>
                </a:solidFill>
                <a:latin typeface="Arial" panose="020B0604020202020204" pitchFamily="34" charset="0"/>
              </a:rPr>
              <a:t>ơng 98, thuế suất thuế NK </a:t>
            </a:r>
            <a:r>
              <a:rPr lang="vi-VN" sz="1600" b="1">
                <a:solidFill>
                  <a:schemeClr val="accent6">
                    <a:lumMod val="50000"/>
                  </a:schemeClr>
                </a:solidFill>
                <a:latin typeface="Arial" panose="020B0604020202020204" pitchFamily="34" charset="0"/>
              </a:rPr>
              <a:t>ư</a:t>
            </a:r>
            <a:r>
              <a:rPr lang="en-US" sz="1600" b="1">
                <a:solidFill>
                  <a:schemeClr val="accent6">
                    <a:lumMod val="50000"/>
                  </a:schemeClr>
                </a:solidFill>
                <a:latin typeface="Arial" panose="020B0604020202020204" pitchFamily="34" charset="0"/>
              </a:rPr>
              <a:t>u đãi là 15%</a:t>
            </a:r>
          </a:p>
        </p:txBody>
      </p:sp>
      <p:pic>
        <p:nvPicPr>
          <p:cNvPr id="3" name="Picture 2">
            <a:extLst>
              <a:ext uri="{FF2B5EF4-FFF2-40B4-BE49-F238E27FC236}">
                <a16:creationId xmlns:a16="http://schemas.microsoft.com/office/drawing/2014/main" id="{4EF9566C-8515-4785-97C8-9CF9DDA58CC9}"/>
              </a:ext>
            </a:extLst>
          </p:cNvPr>
          <p:cNvPicPr>
            <a:picLocks noChangeAspect="1"/>
          </p:cNvPicPr>
          <p:nvPr/>
        </p:nvPicPr>
        <p:blipFill>
          <a:blip r:embed="rId4"/>
          <a:stretch>
            <a:fillRect/>
          </a:stretch>
        </p:blipFill>
        <p:spPr>
          <a:xfrm>
            <a:off x="4048125" y="4601308"/>
            <a:ext cx="7715250" cy="1495425"/>
          </a:xfrm>
          <a:prstGeom prst="rect">
            <a:avLst/>
          </a:prstGeom>
        </p:spPr>
      </p:pic>
      <p:sp>
        <p:nvSpPr>
          <p:cNvPr id="27" name="Rectangle 26">
            <a:extLst>
              <a:ext uri="{FF2B5EF4-FFF2-40B4-BE49-F238E27FC236}">
                <a16:creationId xmlns:a16="http://schemas.microsoft.com/office/drawing/2014/main" id="{128DA701-A207-4BAB-A2DD-64DF78EE2A31}"/>
              </a:ext>
            </a:extLst>
          </p:cNvPr>
          <p:cNvSpPr/>
          <p:nvPr/>
        </p:nvSpPr>
        <p:spPr>
          <a:xfrm>
            <a:off x="3981450" y="5619349"/>
            <a:ext cx="7848600" cy="499747"/>
          </a:xfrm>
          <a:prstGeom prst="rect">
            <a:avLst/>
          </a:prstGeom>
          <a:noFill/>
          <a:ln w="28575" cap="flat" cmpd="sng" algn="ctr">
            <a:solidFill>
              <a:srgbClr val="96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385444622"/>
      </p:ext>
    </p:extLst>
  </p:cSld>
  <p:clrMapOvr>
    <a:masterClrMapping/>
  </p:clrMapOvr>
  <p:transition spd="med">
    <p:newsfla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31264" y="266464"/>
            <a:ext cx="4456310" cy="495536"/>
          </a:xfrm>
          <a:prstGeom prst="rect">
            <a:avLst/>
          </a:prstGeom>
        </p:spPr>
      </p:pic>
      <p:sp>
        <p:nvSpPr>
          <p:cNvPr id="6" name="Rectangle 5">
            <a:extLst>
              <a:ext uri="{FF2B5EF4-FFF2-40B4-BE49-F238E27FC236}">
                <a16:creationId xmlns:a16="http://schemas.microsoft.com/office/drawing/2014/main" id="{D35AF030-F95E-4657-B6DE-FB80670CBB69}"/>
              </a:ext>
            </a:extLst>
          </p:cNvPr>
          <p:cNvSpPr/>
          <p:nvPr/>
        </p:nvSpPr>
        <p:spPr>
          <a:xfrm>
            <a:off x="1821871" y="1219200"/>
            <a:ext cx="8767144" cy="1261884"/>
          </a:xfrm>
          <a:prstGeom prst="rect">
            <a:avLst/>
          </a:prstGeom>
          <a:noFill/>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US" sz="3800" b="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Arial" pitchFamily="34" charset="0"/>
              </a:rPr>
              <a:t>CHÚC CÁC BẠN THÀNH CÔNG</a:t>
            </a:r>
          </a:p>
          <a:p>
            <a:pPr algn="ctr">
              <a:defRPr/>
            </a:pPr>
            <a:r>
              <a:rPr lang="en-US" sz="3800" b="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Arial" pitchFamily="34" charset="0"/>
              </a:rPr>
              <a:t>TRONG CÔNG VIỆC VÀ CUỘC SỐNG</a:t>
            </a:r>
          </a:p>
        </p:txBody>
      </p:sp>
      <p:pic>
        <p:nvPicPr>
          <p:cNvPr id="8" name="Picture 7">
            <a:extLst>
              <a:ext uri="{FF2B5EF4-FFF2-40B4-BE49-F238E27FC236}">
                <a16:creationId xmlns:a16="http://schemas.microsoft.com/office/drawing/2014/main" id="{9F2198D1-44FB-43FE-950F-14D158ECA7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1300" y="2590120"/>
            <a:ext cx="6629400" cy="2522406"/>
          </a:xfrm>
          <a:prstGeom prst="rect">
            <a:avLst/>
          </a:prstGeom>
        </p:spPr>
      </p:pic>
      <p:sp>
        <p:nvSpPr>
          <p:cNvPr id="5" name="Rectangle 4">
            <a:extLst>
              <a:ext uri="{FF2B5EF4-FFF2-40B4-BE49-F238E27FC236}">
                <a16:creationId xmlns:a16="http://schemas.microsoft.com/office/drawing/2014/main" id="{5C9EB05B-1C9D-4E62-A802-04EF1D085983}"/>
              </a:ext>
            </a:extLst>
          </p:cNvPr>
          <p:cNvSpPr/>
          <p:nvPr/>
        </p:nvSpPr>
        <p:spPr>
          <a:xfrm>
            <a:off x="2049155" y="5410200"/>
            <a:ext cx="8093690" cy="830997"/>
          </a:xfrm>
          <a:prstGeom prst="rect">
            <a:avLst/>
          </a:prstGeom>
          <a:noFill/>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defRPr/>
            </a:pPr>
            <a:r>
              <a:rPr lang="en-US" sz="2400">
                <a:ln w="0"/>
                <a:solidFill>
                  <a:schemeClr val="accent5">
                    <a:lumMod val="75000"/>
                  </a:schemeClr>
                </a:solidFill>
                <a:effectLst>
                  <a:reflection blurRad="6350" stA="53000" endA="300" endPos="35500" dir="5400000" sy="-90000" algn="bl" rotWithShape="0"/>
                </a:effectLst>
                <a:cs typeface="Arial" pitchFamily="34" charset="0"/>
              </a:rPr>
              <a:t>HẢI QUAN HÒN GAI LUÔN ĐỒNG HÀNH CÙNG</a:t>
            </a:r>
          </a:p>
          <a:p>
            <a:pPr algn="ctr">
              <a:defRPr/>
            </a:pPr>
            <a:r>
              <a:rPr lang="en-US" sz="2400">
                <a:ln w="0"/>
                <a:solidFill>
                  <a:schemeClr val="accent5">
                    <a:lumMod val="75000"/>
                  </a:schemeClr>
                </a:solidFill>
                <a:effectLst>
                  <a:reflection blurRad="6350" stA="53000" endA="300" endPos="35500" dir="5400000" sy="-90000" algn="bl" rotWithShape="0"/>
                </a:effectLst>
                <a:cs typeface="Arial" pitchFamily="34" charset="0"/>
              </a:rPr>
              <a:t>SỰ PHÁT TRIỂN THỊNH VƯỢNG CỦA DOANH NGHIỆP</a:t>
            </a:r>
          </a:p>
        </p:txBody>
      </p:sp>
    </p:spTree>
    <p:extLst>
      <p:ext uri="{BB962C8B-B14F-4D97-AF65-F5344CB8AC3E}">
        <p14:creationId xmlns:p14="http://schemas.microsoft.com/office/powerpoint/2010/main" val="2073848958"/>
      </p:ext>
    </p:extLst>
  </p:cSld>
  <p:clrMapOvr>
    <a:masterClrMapping/>
  </p:clrMapOvr>
  <p:transition spd="med">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a:spLocks/>
          </p:cNvSpPr>
          <p:nvPr/>
        </p:nvSpPr>
        <p:spPr bwMode="gray">
          <a:xfrm>
            <a:off x="457200" y="5728170"/>
            <a:ext cx="2414380" cy="728063"/>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2F8B7E">
              <a:alpha val="5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9" name="Freeform 8"/>
          <p:cNvSpPr>
            <a:spLocks/>
          </p:cNvSpPr>
          <p:nvPr/>
        </p:nvSpPr>
        <p:spPr bwMode="gray">
          <a:xfrm rot="10800000">
            <a:off x="9448800" y="497173"/>
            <a:ext cx="2300494" cy="728063"/>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2F8B7E">
              <a:alpha val="5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20" name="TextBox 19"/>
          <p:cNvSpPr txBox="1"/>
          <p:nvPr/>
        </p:nvSpPr>
        <p:spPr>
          <a:xfrm>
            <a:off x="1066800" y="952469"/>
            <a:ext cx="6934200" cy="54553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auto">
              <a:lnSpc>
                <a:spcPts val="4000"/>
              </a:lnSpc>
              <a:spcBef>
                <a:spcPts val="0"/>
              </a:spcBef>
              <a:spcAft>
                <a:spcPts val="0"/>
              </a:spcAft>
              <a:defRPr/>
            </a:pPr>
            <a:r>
              <a:rPr lang="fr-FR" sz="2600">
                <a:solidFill>
                  <a:srgbClr val="0070C0"/>
                </a:solidFill>
                <a:latin typeface="Tahoma" panose="020B0604030504040204" pitchFamily="34" charset="0"/>
                <a:ea typeface="Tahoma" panose="020B0604030504040204" pitchFamily="34" charset="0"/>
                <a:cs typeface="Tahoma" panose="020B0604030504040204" pitchFamily="34" charset="0"/>
              </a:rPr>
              <a:t>ĐỊA CHỈ TẢI FILE BIỂU THUẾ XNK 2022</a:t>
            </a:r>
          </a:p>
        </p:txBody>
      </p:sp>
      <p:pic>
        <p:nvPicPr>
          <p:cNvPr id="21" name="Picture 20"/>
          <p:cNvPicPr>
            <a:picLocks noChangeAspect="1"/>
          </p:cNvPicPr>
          <p:nvPr/>
        </p:nvPicPr>
        <p:blipFill>
          <a:blip r:embed="rId2"/>
          <a:stretch>
            <a:fillRect/>
          </a:stretch>
        </p:blipFill>
        <p:spPr>
          <a:xfrm>
            <a:off x="331264" y="266464"/>
            <a:ext cx="3248931" cy="361277"/>
          </a:xfrm>
          <a:prstGeom prst="rect">
            <a:avLst/>
          </a:prstGeom>
        </p:spPr>
      </p:pic>
      <p:sp>
        <p:nvSpPr>
          <p:cNvPr id="32" name="AutoShape 3">
            <a:extLst>
              <a:ext uri="{FF2B5EF4-FFF2-40B4-BE49-F238E27FC236}">
                <a16:creationId xmlns:a16="http://schemas.microsoft.com/office/drawing/2014/main" id="{CCA694F0-5088-41C3-B112-5E135840748F}"/>
              </a:ext>
            </a:extLst>
          </p:cNvPr>
          <p:cNvSpPr>
            <a:spLocks noChangeArrowheads="1"/>
          </p:cNvSpPr>
          <p:nvPr/>
        </p:nvSpPr>
        <p:spPr bwMode="gray">
          <a:xfrm>
            <a:off x="1225550" y="4735983"/>
            <a:ext cx="6361113" cy="1030287"/>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AutoShape 4">
            <a:extLst>
              <a:ext uri="{FF2B5EF4-FFF2-40B4-BE49-F238E27FC236}">
                <a16:creationId xmlns:a16="http://schemas.microsoft.com/office/drawing/2014/main" id="{11C316E6-2A90-4006-9DE0-A7405703E68E}"/>
              </a:ext>
            </a:extLst>
          </p:cNvPr>
          <p:cNvSpPr>
            <a:spLocks noChangeArrowheads="1"/>
          </p:cNvSpPr>
          <p:nvPr/>
        </p:nvSpPr>
        <p:spPr bwMode="gray">
          <a:xfrm>
            <a:off x="1225550" y="3361208"/>
            <a:ext cx="6361113" cy="1030287"/>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AutoShape 5">
            <a:extLst>
              <a:ext uri="{FF2B5EF4-FFF2-40B4-BE49-F238E27FC236}">
                <a16:creationId xmlns:a16="http://schemas.microsoft.com/office/drawing/2014/main" id="{23AEA8E9-7256-4F19-9580-2F818D9DCE75}"/>
              </a:ext>
            </a:extLst>
          </p:cNvPr>
          <p:cNvSpPr>
            <a:spLocks noChangeArrowheads="1"/>
          </p:cNvSpPr>
          <p:nvPr/>
        </p:nvSpPr>
        <p:spPr bwMode="gray">
          <a:xfrm>
            <a:off x="1225550" y="1997545"/>
            <a:ext cx="6361113" cy="1030288"/>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 name="Group 6">
            <a:extLst>
              <a:ext uri="{FF2B5EF4-FFF2-40B4-BE49-F238E27FC236}">
                <a16:creationId xmlns:a16="http://schemas.microsoft.com/office/drawing/2014/main" id="{3201045B-2EAB-4234-8038-DC09264AB440}"/>
              </a:ext>
            </a:extLst>
          </p:cNvPr>
          <p:cNvGrpSpPr>
            <a:grpSpLocks/>
          </p:cNvGrpSpPr>
          <p:nvPr/>
        </p:nvGrpSpPr>
        <p:grpSpPr bwMode="auto">
          <a:xfrm>
            <a:off x="2054225" y="3140545"/>
            <a:ext cx="4686300" cy="463550"/>
            <a:chOff x="720" y="1392"/>
            <a:chExt cx="4058" cy="480"/>
          </a:xfrm>
        </p:grpSpPr>
        <p:sp>
          <p:nvSpPr>
            <p:cNvPr id="36" name="AutoShape 7">
              <a:extLst>
                <a:ext uri="{FF2B5EF4-FFF2-40B4-BE49-F238E27FC236}">
                  <a16:creationId xmlns:a16="http://schemas.microsoft.com/office/drawing/2014/main" id="{763CC546-6FA9-43A7-AA06-FF6654C3462C}"/>
                </a:ext>
              </a:extLst>
            </p:cNvPr>
            <p:cNvSpPr>
              <a:spLocks noChangeArrowheads="1"/>
            </p:cNvSpPr>
            <p:nvPr/>
          </p:nvSpPr>
          <p:spPr bwMode="gray">
            <a:xfrm>
              <a:off x="720" y="1392"/>
              <a:ext cx="4058" cy="480"/>
            </a:xfrm>
            <a:prstGeom prst="roundRect">
              <a:avLst>
                <a:gd name="adj" fmla="val 17509"/>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 name="Group 8">
              <a:extLst>
                <a:ext uri="{FF2B5EF4-FFF2-40B4-BE49-F238E27FC236}">
                  <a16:creationId xmlns:a16="http://schemas.microsoft.com/office/drawing/2014/main" id="{739EFFA1-5DD5-43E9-B661-5E07B9ABBBE8}"/>
                </a:ext>
              </a:extLst>
            </p:cNvPr>
            <p:cNvGrpSpPr>
              <a:grpSpLocks/>
            </p:cNvGrpSpPr>
            <p:nvPr/>
          </p:nvGrpSpPr>
          <p:grpSpPr bwMode="auto">
            <a:xfrm>
              <a:off x="730" y="1407"/>
              <a:ext cx="4043" cy="444"/>
              <a:chOff x="744" y="1407"/>
              <a:chExt cx="3988" cy="444"/>
            </a:xfrm>
          </p:grpSpPr>
          <p:sp>
            <p:nvSpPr>
              <p:cNvPr id="38" name="AutoShape 9">
                <a:extLst>
                  <a:ext uri="{FF2B5EF4-FFF2-40B4-BE49-F238E27FC236}">
                    <a16:creationId xmlns:a16="http://schemas.microsoft.com/office/drawing/2014/main" id="{813E924E-BF31-4F69-8005-6B856DA10A51}"/>
                  </a:ext>
                </a:extLst>
              </p:cNvPr>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3490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AutoShape 10">
                <a:extLst>
                  <a:ext uri="{FF2B5EF4-FFF2-40B4-BE49-F238E27FC236}">
                    <a16:creationId xmlns:a16="http://schemas.microsoft.com/office/drawing/2014/main" id="{A70C1D1D-8368-4D11-948D-CB99AA875EAD}"/>
                  </a:ext>
                </a:extLst>
              </p:cNvPr>
              <p:cNvSpPr>
                <a:spLocks noChangeArrowheads="1"/>
              </p:cNvSpPr>
              <p:nvPr/>
            </p:nvSpPr>
            <p:spPr bwMode="gray">
              <a:xfrm>
                <a:off x="744" y="1407"/>
                <a:ext cx="3988" cy="115"/>
              </a:xfrm>
              <a:prstGeom prst="roundRect">
                <a:avLst>
                  <a:gd name="adj" fmla="val 50000"/>
                </a:avLst>
              </a:prstGeom>
              <a:gradFill rotWithShape="1">
                <a:gsLst>
                  <a:gs pos="0">
                    <a:schemeClr val="folHlink">
                      <a:gamma/>
                      <a:tint val="38039"/>
                      <a:invGamma/>
                    </a:schemeClr>
                  </a:gs>
                  <a:gs pos="100000">
                    <a:schemeClr val="fo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0" name="Group 11">
            <a:extLst>
              <a:ext uri="{FF2B5EF4-FFF2-40B4-BE49-F238E27FC236}">
                <a16:creationId xmlns:a16="http://schemas.microsoft.com/office/drawing/2014/main" id="{C360BEBF-F1C9-4B3D-8F40-FE8DFD0210E0}"/>
              </a:ext>
            </a:extLst>
          </p:cNvPr>
          <p:cNvGrpSpPr>
            <a:grpSpLocks/>
          </p:cNvGrpSpPr>
          <p:nvPr/>
        </p:nvGrpSpPr>
        <p:grpSpPr bwMode="auto">
          <a:xfrm>
            <a:off x="2027238" y="4512145"/>
            <a:ext cx="4686300" cy="463550"/>
            <a:chOff x="720" y="1392"/>
            <a:chExt cx="4058" cy="480"/>
          </a:xfrm>
        </p:grpSpPr>
        <p:sp>
          <p:nvSpPr>
            <p:cNvPr id="41" name="AutoShape 12">
              <a:extLst>
                <a:ext uri="{FF2B5EF4-FFF2-40B4-BE49-F238E27FC236}">
                  <a16:creationId xmlns:a16="http://schemas.microsoft.com/office/drawing/2014/main" id="{0A35B379-7326-40A1-9871-33BA4F7C221A}"/>
                </a:ext>
              </a:extLst>
            </p:cNvPr>
            <p:cNvSpPr>
              <a:spLocks noChangeArrowheads="1"/>
            </p:cNvSpPr>
            <p:nvPr/>
          </p:nvSpPr>
          <p:spPr bwMode="gray">
            <a:xfrm>
              <a:off x="720" y="1392"/>
              <a:ext cx="4058" cy="480"/>
            </a:xfrm>
            <a:prstGeom prst="roundRect">
              <a:avLst>
                <a:gd name="adj" fmla="val 17509"/>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 name="Group 13">
              <a:extLst>
                <a:ext uri="{FF2B5EF4-FFF2-40B4-BE49-F238E27FC236}">
                  <a16:creationId xmlns:a16="http://schemas.microsoft.com/office/drawing/2014/main" id="{A76478A4-CB98-4ADE-B8AC-3C42FCF84CC0}"/>
                </a:ext>
              </a:extLst>
            </p:cNvPr>
            <p:cNvGrpSpPr>
              <a:grpSpLocks/>
            </p:cNvGrpSpPr>
            <p:nvPr/>
          </p:nvGrpSpPr>
          <p:grpSpPr bwMode="auto">
            <a:xfrm>
              <a:off x="730" y="1407"/>
              <a:ext cx="4043" cy="444"/>
              <a:chOff x="744" y="1407"/>
              <a:chExt cx="3988" cy="444"/>
            </a:xfrm>
          </p:grpSpPr>
          <p:sp>
            <p:nvSpPr>
              <p:cNvPr id="43" name="AutoShape 14">
                <a:extLst>
                  <a:ext uri="{FF2B5EF4-FFF2-40B4-BE49-F238E27FC236}">
                    <a16:creationId xmlns:a16="http://schemas.microsoft.com/office/drawing/2014/main" id="{FF41DBDA-0B5B-4864-96F0-A5CD6D0616DF}"/>
                  </a:ext>
                </a:extLst>
              </p:cNvPr>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38039"/>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AutoShape 15">
                <a:extLst>
                  <a:ext uri="{FF2B5EF4-FFF2-40B4-BE49-F238E27FC236}">
                    <a16:creationId xmlns:a16="http://schemas.microsoft.com/office/drawing/2014/main" id="{D23036E8-5017-436D-89D6-3F490A1F35FF}"/>
                  </a:ext>
                </a:extLst>
              </p:cNvPr>
              <p:cNvSpPr>
                <a:spLocks noChangeArrowheads="1"/>
              </p:cNvSpPr>
              <p:nvPr/>
            </p:nvSpPr>
            <p:spPr bwMode="gray">
              <a:xfrm>
                <a:off x="744" y="1407"/>
                <a:ext cx="3988" cy="115"/>
              </a:xfrm>
              <a:prstGeom prst="roundRect">
                <a:avLst>
                  <a:gd name="adj" fmla="val 50000"/>
                </a:avLst>
              </a:prstGeom>
              <a:gradFill rotWithShape="1">
                <a:gsLst>
                  <a:gs pos="0">
                    <a:schemeClr val="accent1">
                      <a:gamma/>
                      <a:tint val="34902"/>
                      <a:invGamma/>
                    </a:schemeClr>
                  </a:gs>
                  <a:gs pos="100000">
                    <a:schemeClr val="accent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 name="Group 16">
            <a:extLst>
              <a:ext uri="{FF2B5EF4-FFF2-40B4-BE49-F238E27FC236}">
                <a16:creationId xmlns:a16="http://schemas.microsoft.com/office/drawing/2014/main" id="{752FD0C9-1189-4EF8-AA9A-07D0439AA261}"/>
              </a:ext>
            </a:extLst>
          </p:cNvPr>
          <p:cNvGrpSpPr>
            <a:grpSpLocks/>
          </p:cNvGrpSpPr>
          <p:nvPr/>
        </p:nvGrpSpPr>
        <p:grpSpPr bwMode="auto">
          <a:xfrm>
            <a:off x="2057400" y="1775295"/>
            <a:ext cx="4686300" cy="463550"/>
            <a:chOff x="720" y="1392"/>
            <a:chExt cx="4058" cy="480"/>
          </a:xfrm>
        </p:grpSpPr>
        <p:sp>
          <p:nvSpPr>
            <p:cNvPr id="46" name="AutoShape 17">
              <a:extLst>
                <a:ext uri="{FF2B5EF4-FFF2-40B4-BE49-F238E27FC236}">
                  <a16:creationId xmlns:a16="http://schemas.microsoft.com/office/drawing/2014/main" id="{8CB9DE8C-733B-40F6-A1E3-232CD7B619A2}"/>
                </a:ext>
              </a:extLst>
            </p:cNvPr>
            <p:cNvSpPr>
              <a:spLocks noChangeArrowheads="1"/>
            </p:cNvSpPr>
            <p:nvPr/>
          </p:nvSpPr>
          <p:spPr bwMode="gray">
            <a:xfrm>
              <a:off x="720" y="1392"/>
              <a:ext cx="4058" cy="480"/>
            </a:xfrm>
            <a:prstGeom prst="roundRect">
              <a:avLst>
                <a:gd name="adj" fmla="val 17509"/>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7" name="Group 18">
              <a:extLst>
                <a:ext uri="{FF2B5EF4-FFF2-40B4-BE49-F238E27FC236}">
                  <a16:creationId xmlns:a16="http://schemas.microsoft.com/office/drawing/2014/main" id="{05B74939-0E73-43D1-A611-F50B3E21ED0A}"/>
                </a:ext>
              </a:extLst>
            </p:cNvPr>
            <p:cNvGrpSpPr>
              <a:grpSpLocks/>
            </p:cNvGrpSpPr>
            <p:nvPr/>
          </p:nvGrpSpPr>
          <p:grpSpPr bwMode="auto">
            <a:xfrm>
              <a:off x="730" y="1407"/>
              <a:ext cx="4043" cy="444"/>
              <a:chOff x="744" y="1407"/>
              <a:chExt cx="3988" cy="444"/>
            </a:xfrm>
          </p:grpSpPr>
          <p:sp>
            <p:nvSpPr>
              <p:cNvPr id="48" name="AutoShape 19">
                <a:extLst>
                  <a:ext uri="{FF2B5EF4-FFF2-40B4-BE49-F238E27FC236}">
                    <a16:creationId xmlns:a16="http://schemas.microsoft.com/office/drawing/2014/main" id="{3FB775F5-587F-4CA8-81C5-849222333225}"/>
                  </a:ext>
                </a:extLst>
              </p:cNvPr>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3490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AutoShape 20">
                <a:extLst>
                  <a:ext uri="{FF2B5EF4-FFF2-40B4-BE49-F238E27FC236}">
                    <a16:creationId xmlns:a16="http://schemas.microsoft.com/office/drawing/2014/main" id="{B58E9BE3-38E9-4661-BED8-3F43497685C3}"/>
                  </a:ext>
                </a:extLst>
              </p:cNvPr>
              <p:cNvSpPr>
                <a:spLocks noChangeArrowheads="1"/>
              </p:cNvSpPr>
              <p:nvPr/>
            </p:nvSpPr>
            <p:spPr bwMode="gray">
              <a:xfrm>
                <a:off x="744" y="1407"/>
                <a:ext cx="3988" cy="115"/>
              </a:xfrm>
              <a:prstGeom prst="roundRect">
                <a:avLst>
                  <a:gd name="adj" fmla="val 50000"/>
                </a:avLst>
              </a:prstGeom>
              <a:gradFill rotWithShape="1">
                <a:gsLst>
                  <a:gs pos="0">
                    <a:schemeClr val="accent2">
                      <a:gamma/>
                      <a:tint val="31765"/>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0" name="Rectangle 21">
            <a:extLst>
              <a:ext uri="{FF2B5EF4-FFF2-40B4-BE49-F238E27FC236}">
                <a16:creationId xmlns:a16="http://schemas.microsoft.com/office/drawing/2014/main" id="{E514A6D9-316C-4A67-91C2-911A0871EE55}"/>
              </a:ext>
            </a:extLst>
          </p:cNvPr>
          <p:cNvSpPr>
            <a:spLocks noChangeArrowheads="1"/>
          </p:cNvSpPr>
          <p:nvPr/>
        </p:nvSpPr>
        <p:spPr bwMode="gray">
          <a:xfrm>
            <a:off x="3596502" y="1819745"/>
            <a:ext cx="160492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rgbClr val="1F3F5F"/>
              </a:buClr>
            </a:pPr>
            <a:r>
              <a:rPr lang="en-US" altLang="en-US" sz="1600" b="1">
                <a:solidFill>
                  <a:srgbClr val="FFFFFF"/>
                </a:solidFill>
              </a:rPr>
              <a:t>GOOGLE DRIVE</a:t>
            </a:r>
          </a:p>
        </p:txBody>
      </p:sp>
      <p:sp>
        <p:nvSpPr>
          <p:cNvPr id="51" name="Rectangle 22">
            <a:extLst>
              <a:ext uri="{FF2B5EF4-FFF2-40B4-BE49-F238E27FC236}">
                <a16:creationId xmlns:a16="http://schemas.microsoft.com/office/drawing/2014/main" id="{90ED2BAC-9797-4B50-81C3-CA9719855E4E}"/>
              </a:ext>
            </a:extLst>
          </p:cNvPr>
          <p:cNvSpPr>
            <a:spLocks noChangeArrowheads="1"/>
          </p:cNvSpPr>
          <p:nvPr/>
        </p:nvSpPr>
        <p:spPr bwMode="gray">
          <a:xfrm>
            <a:off x="3773635" y="3199283"/>
            <a:ext cx="12506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rgbClr val="1F3F5F"/>
              </a:buClr>
            </a:pPr>
            <a:r>
              <a:rPr lang="en-US" altLang="en-US" sz="1600" b="1">
                <a:solidFill>
                  <a:srgbClr val="FFFFFF"/>
                </a:solidFill>
              </a:rPr>
              <a:t> ONE DRIVE</a:t>
            </a:r>
          </a:p>
        </p:txBody>
      </p:sp>
      <p:sp>
        <p:nvSpPr>
          <p:cNvPr id="52" name="Rectangle 23">
            <a:extLst>
              <a:ext uri="{FF2B5EF4-FFF2-40B4-BE49-F238E27FC236}">
                <a16:creationId xmlns:a16="http://schemas.microsoft.com/office/drawing/2014/main" id="{04EEE83F-3D48-4C1A-9BC7-BBBB9A328F9D}"/>
              </a:ext>
            </a:extLst>
          </p:cNvPr>
          <p:cNvSpPr>
            <a:spLocks noChangeArrowheads="1"/>
          </p:cNvSpPr>
          <p:nvPr/>
        </p:nvSpPr>
        <p:spPr bwMode="gray">
          <a:xfrm>
            <a:off x="3791366" y="4567708"/>
            <a:ext cx="12152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rgbClr val="1F3F5F"/>
              </a:buClr>
            </a:pPr>
            <a:r>
              <a:rPr lang="en-US" altLang="en-US" sz="1600" b="1">
                <a:solidFill>
                  <a:srgbClr val="FFFFFF"/>
                </a:solidFill>
              </a:rPr>
              <a:t> DROPBOX</a:t>
            </a:r>
          </a:p>
        </p:txBody>
      </p:sp>
      <p:sp>
        <p:nvSpPr>
          <p:cNvPr id="57" name="Text Box 29">
            <a:extLst>
              <a:ext uri="{FF2B5EF4-FFF2-40B4-BE49-F238E27FC236}">
                <a16:creationId xmlns:a16="http://schemas.microsoft.com/office/drawing/2014/main" id="{C37C1BD6-ACAB-4582-ABDC-9D68A9949861}"/>
              </a:ext>
            </a:extLst>
          </p:cNvPr>
          <p:cNvSpPr txBox="1">
            <a:spLocks noChangeArrowheads="1"/>
          </p:cNvSpPr>
          <p:nvPr/>
        </p:nvSpPr>
        <p:spPr bwMode="black">
          <a:xfrm>
            <a:off x="1250950" y="3766490"/>
            <a:ext cx="6107112" cy="43088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200" b="1" i="1">
                <a:solidFill>
                  <a:srgbClr val="0000FF"/>
                </a:solidFill>
                <a:effectLst/>
                <a:latin typeface="Verdana" panose="020B0604030504040204" pitchFamily="34" charset="0"/>
              </a:rPr>
              <a:t>https://tinyurl.com/btxnk2022b</a:t>
            </a:r>
            <a:endParaRPr lang="en-US" altLang="en-US" sz="2200" b="1" i="1">
              <a:solidFill>
                <a:srgbClr val="0000FF"/>
              </a:solidFill>
            </a:endParaRPr>
          </a:p>
        </p:txBody>
      </p:sp>
      <p:pic>
        <p:nvPicPr>
          <p:cNvPr id="1026" name="Picture 2">
            <a:extLst>
              <a:ext uri="{FF2B5EF4-FFF2-40B4-BE49-F238E27FC236}">
                <a16:creationId xmlns:a16="http://schemas.microsoft.com/office/drawing/2014/main" id="{535E01AF-2DD9-4C18-9CAA-E983A7A00C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4884" y="1368591"/>
            <a:ext cx="2215224" cy="22152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Now-Button-Blue-PNG - Audisse">
            <a:extLst>
              <a:ext uri="{FF2B5EF4-FFF2-40B4-BE49-F238E27FC236}">
                <a16:creationId xmlns:a16="http://schemas.microsoft.com/office/drawing/2014/main" id="{80CEA382-4746-4D87-978D-E596C28A56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2296" y="3915464"/>
            <a:ext cx="3200400" cy="820519"/>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29">
            <a:extLst>
              <a:ext uri="{FF2B5EF4-FFF2-40B4-BE49-F238E27FC236}">
                <a16:creationId xmlns:a16="http://schemas.microsoft.com/office/drawing/2014/main" id="{BBE254C7-66B4-4CBB-BAD4-35DA418C0EA5}"/>
              </a:ext>
            </a:extLst>
          </p:cNvPr>
          <p:cNvSpPr txBox="1">
            <a:spLocks noChangeArrowheads="1"/>
          </p:cNvSpPr>
          <p:nvPr/>
        </p:nvSpPr>
        <p:spPr bwMode="black">
          <a:xfrm>
            <a:off x="1343819" y="2386265"/>
            <a:ext cx="6107112" cy="43088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200" b="1" i="1">
                <a:solidFill>
                  <a:srgbClr val="0000FF"/>
                </a:solidFill>
                <a:effectLst/>
                <a:latin typeface="Verdana" panose="020B0604030504040204" pitchFamily="34" charset="0"/>
              </a:rPr>
              <a:t>https://tinyurl.com/btxnk2022</a:t>
            </a:r>
            <a:endParaRPr lang="en-US" altLang="en-US" sz="2200" b="1" i="1">
              <a:solidFill>
                <a:srgbClr val="0000FF"/>
              </a:solidFill>
            </a:endParaRPr>
          </a:p>
        </p:txBody>
      </p:sp>
      <p:sp>
        <p:nvSpPr>
          <p:cNvPr id="60" name="Text Box 29">
            <a:extLst>
              <a:ext uri="{FF2B5EF4-FFF2-40B4-BE49-F238E27FC236}">
                <a16:creationId xmlns:a16="http://schemas.microsoft.com/office/drawing/2014/main" id="{82123889-CC5E-44ED-B255-71FA2353FACC}"/>
              </a:ext>
            </a:extLst>
          </p:cNvPr>
          <p:cNvSpPr txBox="1">
            <a:spLocks noChangeArrowheads="1"/>
          </p:cNvSpPr>
          <p:nvPr/>
        </p:nvSpPr>
        <p:spPr bwMode="black">
          <a:xfrm>
            <a:off x="1250950" y="5138090"/>
            <a:ext cx="6107112" cy="43088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200" b="1" i="1">
                <a:solidFill>
                  <a:srgbClr val="0000FF"/>
                </a:solidFill>
                <a:effectLst/>
                <a:latin typeface="Verdana" panose="020B0604030504040204" pitchFamily="34" charset="0"/>
              </a:rPr>
              <a:t>https://tinyurl.com/btxnk2022c</a:t>
            </a:r>
            <a:endParaRPr lang="en-US" altLang="en-US" sz="2200" b="1" i="1">
              <a:solidFill>
                <a:srgbClr val="0000FF"/>
              </a:solidFill>
            </a:endParaRPr>
          </a:p>
        </p:txBody>
      </p:sp>
    </p:spTree>
    <p:extLst>
      <p:ext uri="{BB962C8B-B14F-4D97-AF65-F5344CB8AC3E}">
        <p14:creationId xmlns:p14="http://schemas.microsoft.com/office/powerpoint/2010/main" val="2523722856"/>
      </p:ext>
    </p:extLst>
  </p:cSld>
  <p:clrMapOvr>
    <a:masterClrMapping/>
  </p:clrMapOvr>
  <p:transition spd="med">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0"/>
            <a:ext cx="11734800" cy="1184940"/>
          </a:xfrm>
          <a:prstGeom prst="rect">
            <a:avLst/>
          </a:prstGeom>
          <a:noFill/>
        </p:spPr>
        <p:txBody>
          <a:bodyPr wrap="square" lIns="91440" tIns="45720" rIns="91440" bIns="45720">
            <a:spAutoFit/>
          </a:bodyPr>
          <a:lstStyle/>
          <a:p>
            <a:pPr algn="ctr"/>
            <a:r>
              <a:rPr lang="en-US" sz="3300" b="1">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HƯỚNG DẪN SỬ DỤNG</a:t>
            </a:r>
          </a:p>
          <a:p>
            <a:pPr algn="ctr"/>
            <a:r>
              <a:rPr lang="en-US" sz="3800" b="1">
                <a:ln w="0"/>
                <a:solidFill>
                  <a:schemeClr val="accent1">
                    <a:lumMod val="75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FILE BIỂU THUẾ XNK 2022</a:t>
            </a:r>
          </a:p>
        </p:txBody>
      </p:sp>
      <p:pic>
        <p:nvPicPr>
          <p:cNvPr id="11" name="Picture 10"/>
          <p:cNvPicPr>
            <a:picLocks noChangeAspect="1"/>
          </p:cNvPicPr>
          <p:nvPr/>
        </p:nvPicPr>
        <p:blipFill>
          <a:blip r:embed="rId3"/>
          <a:stretch>
            <a:fillRect/>
          </a:stretch>
        </p:blipFill>
        <p:spPr>
          <a:xfrm>
            <a:off x="331264" y="266464"/>
            <a:ext cx="4456310" cy="495536"/>
          </a:xfrm>
          <a:prstGeom prst="rect">
            <a:avLst/>
          </a:prstGeom>
        </p:spPr>
      </p:pic>
      <p:pic>
        <p:nvPicPr>
          <p:cNvPr id="3" name="Picture 2">
            <a:extLst>
              <a:ext uri="{FF2B5EF4-FFF2-40B4-BE49-F238E27FC236}">
                <a16:creationId xmlns:a16="http://schemas.microsoft.com/office/drawing/2014/main" id="{A66DDEE8-52B3-499E-86F0-311A40B35507}"/>
              </a:ext>
            </a:extLst>
          </p:cNvPr>
          <p:cNvPicPr>
            <a:picLocks noChangeAspect="1"/>
          </p:cNvPicPr>
          <p:nvPr/>
        </p:nvPicPr>
        <p:blipFill rotWithShape="1">
          <a:blip r:embed="rId4">
            <a:extLst>
              <a:ext uri="{28A0092B-C50C-407E-A947-70E740481C1C}">
                <a14:useLocalDpi xmlns:a14="http://schemas.microsoft.com/office/drawing/2010/main" val="0"/>
              </a:ext>
            </a:extLst>
          </a:blip>
          <a:srcRect l="625" r="12211" b="37924"/>
          <a:stretch/>
        </p:blipFill>
        <p:spPr>
          <a:xfrm>
            <a:off x="419100" y="1956465"/>
            <a:ext cx="11468100" cy="4530060"/>
          </a:xfrm>
          <a:prstGeom prst="rect">
            <a:avLst/>
          </a:prstGeom>
        </p:spPr>
      </p:pic>
    </p:spTree>
  </p:cSld>
  <p:clrMapOvr>
    <a:masterClrMapping/>
  </p:clrMapOvr>
  <p:transition spd="med">
    <p:newsfla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a:spLocks/>
          </p:cNvSpPr>
          <p:nvPr/>
        </p:nvSpPr>
        <p:spPr bwMode="gray">
          <a:xfrm>
            <a:off x="405020" y="5748937"/>
            <a:ext cx="2414380" cy="728063"/>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2F8B7E">
              <a:alpha val="5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9" name="Freeform 8"/>
          <p:cNvSpPr>
            <a:spLocks/>
          </p:cNvSpPr>
          <p:nvPr/>
        </p:nvSpPr>
        <p:spPr bwMode="gray">
          <a:xfrm rot="10800000">
            <a:off x="9495692" y="409869"/>
            <a:ext cx="2300494" cy="728063"/>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2F8B7E">
              <a:alpha val="5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20" name="TextBox 19"/>
          <p:cNvSpPr txBox="1"/>
          <p:nvPr/>
        </p:nvSpPr>
        <p:spPr>
          <a:xfrm>
            <a:off x="-866590" y="773901"/>
            <a:ext cx="10391590" cy="5560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lnSpc>
                <a:spcPts val="4000"/>
              </a:lnSpc>
              <a:spcBef>
                <a:spcPts val="0"/>
              </a:spcBef>
              <a:spcAft>
                <a:spcPts val="0"/>
              </a:spcAft>
              <a:defRPr/>
            </a:pPr>
            <a:r>
              <a:rPr lang="en-US" sz="2600" b="1">
                <a:solidFill>
                  <a:srgbClr val="0070C0"/>
                </a:solidFill>
                <a:latin typeface="Tahoma" panose="020B0604030504040204" pitchFamily="34" charset="0"/>
                <a:ea typeface="Tahoma" panose="020B0604030504040204" pitchFamily="34" charset="0"/>
                <a:cs typeface="Tahoma" panose="020B0604030504040204" pitchFamily="34" charset="0"/>
              </a:rPr>
              <a:t>GIỚI THIỆU VỀ FILE BIỂU THUẾ XNK 2022 </a:t>
            </a:r>
            <a:endParaRPr lang="fr-FR" sz="260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21" name="Picture 20"/>
          <p:cNvPicPr>
            <a:picLocks noChangeAspect="1"/>
          </p:cNvPicPr>
          <p:nvPr/>
        </p:nvPicPr>
        <p:blipFill>
          <a:blip r:embed="rId2"/>
          <a:stretch>
            <a:fillRect/>
          </a:stretch>
        </p:blipFill>
        <p:spPr>
          <a:xfrm>
            <a:off x="331264" y="266464"/>
            <a:ext cx="3248931" cy="361277"/>
          </a:xfrm>
          <a:prstGeom prst="rect">
            <a:avLst/>
          </a:prstGeom>
        </p:spPr>
      </p:pic>
      <p:sp>
        <p:nvSpPr>
          <p:cNvPr id="22" name="Rectangle 21"/>
          <p:cNvSpPr>
            <a:spLocks noChangeArrowheads="1"/>
          </p:cNvSpPr>
          <p:nvPr/>
        </p:nvSpPr>
        <p:spPr bwMode="gray">
          <a:xfrm>
            <a:off x="685800" y="1447800"/>
            <a:ext cx="109728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spcBef>
                <a:spcPct val="50000"/>
              </a:spcBef>
              <a:buClr>
                <a:srgbClr val="1F3F5F"/>
              </a:buClr>
            </a:pPr>
            <a:r>
              <a:rPr lang="en-US" b="1">
                <a:solidFill>
                  <a:srgbClr val="7030A0"/>
                </a:solidFill>
              </a:rPr>
              <a:t>File Biểu thuế XNK song ngữ tích hợp các biểu thuế và chính sách mặt hàng theo mã HS là một sản phẩm công nghệ thông tin do CBCC Chi cục Hải quan cửa khẩu cảng Hòn Gai – Cục Hải quan tỉnh Quảng Ninh thực hiện, liên tục cập nhật, chia sẻ rộng rãi, miễn phí cho cộng đồng. </a:t>
            </a:r>
          </a:p>
          <a:p>
            <a:pPr algn="just">
              <a:spcBef>
                <a:spcPct val="50000"/>
              </a:spcBef>
              <a:buClr>
                <a:srgbClr val="1F3F5F"/>
              </a:buClr>
            </a:pPr>
            <a:r>
              <a:rPr lang="en-US" b="1">
                <a:solidFill>
                  <a:srgbClr val="C00000"/>
                </a:solidFill>
              </a:rPr>
              <a:t>Mục đích xây dựng File Biểu thuế là tạo ra một công cụ trực quan, hỗ trợ tốt cho CBCC Hải quan và Doanh nghiệp trong tra cứu mã hàng, thuế suất, chính sách quản lý hàng hóa. </a:t>
            </a:r>
            <a:r>
              <a:rPr lang="en-US" b="1">
                <a:solidFill>
                  <a:schemeClr val="accent4">
                    <a:lumMod val="75000"/>
                  </a:schemeClr>
                </a:solidFill>
              </a:rPr>
              <a:t>Trong đó:</a:t>
            </a:r>
          </a:p>
          <a:p>
            <a:pPr algn="just">
              <a:spcBef>
                <a:spcPct val="50000"/>
              </a:spcBef>
              <a:buClr>
                <a:srgbClr val="1F3F5F"/>
              </a:buClr>
            </a:pPr>
            <a:r>
              <a:rPr lang="en-US" b="1">
                <a:solidFill>
                  <a:srgbClr val="0070C0"/>
                </a:solidFill>
              </a:rPr>
              <a:t>1. Đối với CBCC Hải quan</a:t>
            </a:r>
            <a:r>
              <a:rPr lang="en-US" b="1">
                <a:solidFill>
                  <a:schemeClr val="accent4">
                    <a:lumMod val="75000"/>
                  </a:schemeClr>
                </a:solidFill>
              </a:rPr>
              <a:t>, việc đơn giản hóa quá trình tra cứu danh mục, biểu thuế, chính sách sẽ giúp giảm thiểu thời gian kiểm tra hồ sơ, đồng hành, hướng dẫn doanh nghiệp trong quá trình làm thủ tục, hạn chế các sai sót; đồng thời thông qua File Biểu thuế có thể xây dựng các công cụ báo cáo, thống kê, kiểm tra, phúc tập… nâng cao hiệu suất công việc.</a:t>
            </a:r>
          </a:p>
          <a:p>
            <a:pPr algn="just">
              <a:spcBef>
                <a:spcPct val="50000"/>
              </a:spcBef>
              <a:buClr>
                <a:srgbClr val="1F3F5F"/>
              </a:buClr>
            </a:pPr>
            <a:r>
              <a:rPr lang="en-US" b="1">
                <a:solidFill>
                  <a:srgbClr val="0070C0"/>
                </a:solidFill>
              </a:rPr>
              <a:t>2. Đối với Doanh nghiệp</a:t>
            </a:r>
            <a:r>
              <a:rPr lang="en-US" b="1">
                <a:solidFill>
                  <a:schemeClr val="accent4">
                    <a:lumMod val="75000"/>
                  </a:schemeClr>
                </a:solidFill>
              </a:rPr>
              <a:t>, việc sử dụng file Biểu thuế sẽ hỗ trợ tốt trong quá trình nghiên cứu, tiếp cận chính sách; lựa chọn thị trường, mặt hàng kinh doanh; khai báo và làm thủ tục; giảm thiểu thời gian, tiết kiệm chi phí, nâng cao tính tuân thủ.</a:t>
            </a:r>
          </a:p>
          <a:p>
            <a:pPr algn="just">
              <a:spcBef>
                <a:spcPct val="50000"/>
              </a:spcBef>
              <a:buClr>
                <a:srgbClr val="1F3F5F"/>
              </a:buClr>
            </a:pPr>
            <a:r>
              <a:rPr lang="en-US" b="1">
                <a:solidFill>
                  <a:schemeClr val="accent4">
                    <a:lumMod val="75000"/>
                  </a:schemeClr>
                </a:solidFill>
              </a:rPr>
              <a:t>Bên cạnh 2 đối tượng sử dụng nêu trên thì File Biểu thuế XNK còn là công cụ hữu ích cho các nhà nghiên cứu, giảng dạy, sinh viên các chuyên ngành liên quan đến lĩnh vực ngoại thương, XNK, Logistics…</a:t>
            </a:r>
          </a:p>
        </p:txBody>
      </p:sp>
    </p:spTree>
    <p:extLst>
      <p:ext uri="{BB962C8B-B14F-4D97-AF65-F5344CB8AC3E}">
        <p14:creationId xmlns:p14="http://schemas.microsoft.com/office/powerpoint/2010/main" val="2470447069"/>
      </p:ext>
    </p:extLst>
  </p:cSld>
  <p:clrMapOvr>
    <a:masterClrMapping/>
  </p:clrMapOvr>
  <p:transition spd="med">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083314" y="499657"/>
            <a:ext cx="6477000" cy="60529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auto">
              <a:lnSpc>
                <a:spcPts val="4000"/>
              </a:lnSpc>
              <a:spcBef>
                <a:spcPts val="0"/>
              </a:spcBef>
              <a:spcAft>
                <a:spcPts val="0"/>
              </a:spcAft>
              <a:defRPr/>
            </a:pPr>
            <a:r>
              <a:rPr lang="en-US" sz="3000" b="1">
                <a:solidFill>
                  <a:schemeClr val="accent1">
                    <a:lumMod val="75000"/>
                  </a:schemeClr>
                </a:solidFill>
                <a:cs typeface="Arial" pitchFamily="34" charset="0"/>
              </a:rPr>
              <a:t>ƯU ĐIỂM FILE BIỂU THUẾ</a:t>
            </a:r>
            <a:endParaRPr lang="fr-FR" sz="3000">
              <a:solidFill>
                <a:schemeClr val="accent1">
                  <a:lumMod val="75000"/>
                </a:schemeClr>
              </a:solidFill>
              <a:cs typeface="Arial" pitchFamily="34" charset="0"/>
            </a:endParaRPr>
          </a:p>
        </p:txBody>
      </p:sp>
      <p:sp>
        <p:nvSpPr>
          <p:cNvPr id="14" name="Text Box 12"/>
          <p:cNvSpPr txBox="1">
            <a:spLocks noChangeArrowheads="1"/>
          </p:cNvSpPr>
          <p:nvPr/>
        </p:nvSpPr>
        <p:spPr bwMode="auto">
          <a:xfrm>
            <a:off x="1587838" y="1293219"/>
            <a:ext cx="90801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2200" b="1">
                <a:ln w="0"/>
                <a:solidFill>
                  <a:schemeClr val="accent2">
                    <a:lumMod val="75000"/>
                  </a:schemeClr>
                </a:solidFill>
                <a:effectLst>
                  <a:outerShdw blurRad="38100" dist="19050" dir="2700000" algn="tl" rotWithShape="0">
                    <a:schemeClr val="dk1">
                      <a:alpha val="40000"/>
                    </a:schemeClr>
                  </a:outerShdw>
                </a:effectLst>
              </a:rPr>
              <a:t>Giao diện trực quan, nhanh chóng, thuận tiện trong sử dụng</a:t>
            </a:r>
          </a:p>
        </p:txBody>
      </p:sp>
      <p:grpSp>
        <p:nvGrpSpPr>
          <p:cNvPr id="15" name="Group 43"/>
          <p:cNvGrpSpPr>
            <a:grpSpLocks/>
          </p:cNvGrpSpPr>
          <p:nvPr/>
        </p:nvGrpSpPr>
        <p:grpSpPr bwMode="auto">
          <a:xfrm>
            <a:off x="724506" y="1354261"/>
            <a:ext cx="716823" cy="586958"/>
            <a:chOff x="1331882" y="2290161"/>
            <a:chExt cx="1118832" cy="954238"/>
          </a:xfrm>
        </p:grpSpPr>
        <p:grpSp>
          <p:nvGrpSpPr>
            <p:cNvPr id="16" name="Group 3"/>
            <p:cNvGrpSpPr>
              <a:grpSpLocks/>
            </p:cNvGrpSpPr>
            <p:nvPr/>
          </p:nvGrpSpPr>
          <p:grpSpPr bwMode="auto">
            <a:xfrm>
              <a:off x="1331882" y="2290161"/>
              <a:ext cx="1118832" cy="954238"/>
              <a:chOff x="1110" y="2656"/>
              <a:chExt cx="1549" cy="1351"/>
            </a:xfrm>
          </p:grpSpPr>
          <p:sp>
            <p:nvSpPr>
              <p:cNvPr id="18"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400">
                  <a:cs typeface="Arial" panose="020B0604020202020204" pitchFamily="34" charset="0"/>
                </a:endParaRPr>
              </a:p>
            </p:txBody>
          </p:sp>
          <p:sp>
            <p:nvSpPr>
              <p:cNvPr id="19"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400">
                  <a:cs typeface="Arial" panose="020B0604020202020204" pitchFamily="34" charset="0"/>
                </a:endParaRPr>
              </a:p>
            </p:txBody>
          </p:sp>
          <p:sp>
            <p:nvSpPr>
              <p:cNvPr id="21"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en-US" sz="2400">
                  <a:cs typeface="Arial" pitchFamily="34" charset="0"/>
                </a:endParaRPr>
              </a:p>
            </p:txBody>
          </p:sp>
        </p:grpSp>
        <p:sp>
          <p:nvSpPr>
            <p:cNvPr id="17" name="Text Box 13"/>
            <p:cNvSpPr txBox="1">
              <a:spLocks noChangeArrowheads="1"/>
            </p:cNvSpPr>
            <p:nvPr/>
          </p:nvSpPr>
          <p:spPr bwMode="gray">
            <a:xfrm>
              <a:off x="1704294" y="2450629"/>
              <a:ext cx="355118" cy="5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b="1">
                  <a:solidFill>
                    <a:srgbClr val="FFFFFF"/>
                  </a:solidFill>
                  <a:cs typeface="Arial" panose="020B0604020202020204" pitchFamily="34" charset="0"/>
                </a:rPr>
                <a:t>1</a:t>
              </a:r>
            </a:p>
          </p:txBody>
        </p:sp>
      </p:grpSp>
      <p:grpSp>
        <p:nvGrpSpPr>
          <p:cNvPr id="23" name="Group 42"/>
          <p:cNvGrpSpPr>
            <a:grpSpLocks/>
          </p:cNvGrpSpPr>
          <p:nvPr/>
        </p:nvGrpSpPr>
        <p:grpSpPr bwMode="auto">
          <a:xfrm>
            <a:off x="724506" y="2491284"/>
            <a:ext cx="716823" cy="603884"/>
            <a:chOff x="1331882" y="3625195"/>
            <a:chExt cx="1118832" cy="937992"/>
          </a:xfrm>
        </p:grpSpPr>
        <p:grpSp>
          <p:nvGrpSpPr>
            <p:cNvPr id="24" name="Group 7"/>
            <p:cNvGrpSpPr>
              <a:grpSpLocks/>
            </p:cNvGrpSpPr>
            <p:nvPr/>
          </p:nvGrpSpPr>
          <p:grpSpPr bwMode="auto">
            <a:xfrm>
              <a:off x="1331882" y="3625195"/>
              <a:ext cx="1118832" cy="937992"/>
              <a:chOff x="3174" y="3488"/>
              <a:chExt cx="1549" cy="1328"/>
            </a:xfrm>
          </p:grpSpPr>
          <p:sp>
            <p:nvSpPr>
              <p:cNvPr id="26" name="AutoShape 8"/>
              <p:cNvSpPr>
                <a:spLocks noChangeArrowheads="1"/>
              </p:cNvSpPr>
              <p:nvPr/>
            </p:nvSpPr>
            <p:spPr bwMode="gray">
              <a:xfrm>
                <a:off x="3187" y="3488"/>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400">
                  <a:cs typeface="Arial" panose="020B0604020202020204" pitchFamily="34" charset="0"/>
                </a:endParaRPr>
              </a:p>
            </p:txBody>
          </p:sp>
          <p:sp>
            <p:nvSpPr>
              <p:cNvPr id="27" name="AutoShape 9"/>
              <p:cNvSpPr>
                <a:spLocks noChangeArrowheads="1"/>
              </p:cNvSpPr>
              <p:nvPr/>
            </p:nvSpPr>
            <p:spPr bwMode="gray">
              <a:xfrm>
                <a:off x="3174" y="3488"/>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400">
                  <a:cs typeface="Arial" panose="020B0604020202020204" pitchFamily="34" charset="0"/>
                </a:endParaRPr>
              </a:p>
            </p:txBody>
          </p:sp>
          <p:sp>
            <p:nvSpPr>
              <p:cNvPr id="28" name="AutoShape 10"/>
              <p:cNvSpPr>
                <a:spLocks noChangeArrowheads="1"/>
              </p:cNvSpPr>
              <p:nvPr/>
            </p:nvSpPr>
            <p:spPr bwMode="gray">
              <a:xfrm>
                <a:off x="3264" y="3569"/>
                <a:ext cx="1350" cy="1164"/>
              </a:xfrm>
              <a:prstGeom prst="hexagon">
                <a:avLst>
                  <a:gd name="adj" fmla="val 28896"/>
                  <a:gd name="vf" fmla="val 115470"/>
                </a:avLst>
              </a:prstGeom>
              <a:solidFill>
                <a:schemeClr val="accent6">
                  <a:lumMod val="75000"/>
                </a:schemeClr>
              </a:solidFill>
              <a:ln w="9525">
                <a:solidFill>
                  <a:schemeClr val="tx1"/>
                </a:solidFill>
                <a:miter lim="800000"/>
                <a:headEnd/>
                <a:tailEnd/>
              </a:ln>
              <a:effectLst/>
            </p:spPr>
            <p:txBody>
              <a:bodyPr wrap="none" anchor="ctr"/>
              <a:lstStyle/>
              <a:p>
                <a:pPr>
                  <a:defRPr/>
                </a:pPr>
                <a:endParaRPr lang="en-US" sz="2400">
                  <a:cs typeface="Arial" pitchFamily="34" charset="0"/>
                </a:endParaRPr>
              </a:p>
            </p:txBody>
          </p:sp>
        </p:grpSp>
        <p:sp>
          <p:nvSpPr>
            <p:cNvPr id="25" name="Text Box 15"/>
            <p:cNvSpPr txBox="1">
              <a:spLocks noChangeArrowheads="1"/>
            </p:cNvSpPr>
            <p:nvPr/>
          </p:nvSpPr>
          <p:spPr bwMode="gray">
            <a:xfrm>
              <a:off x="1704294" y="3793726"/>
              <a:ext cx="355118" cy="54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b="1">
                  <a:solidFill>
                    <a:srgbClr val="FFFFFF"/>
                  </a:solidFill>
                  <a:cs typeface="Arial" panose="020B0604020202020204" pitchFamily="34" charset="0"/>
                </a:rPr>
                <a:t>2</a:t>
              </a:r>
            </a:p>
          </p:txBody>
        </p:sp>
      </p:grpSp>
      <p:grpSp>
        <p:nvGrpSpPr>
          <p:cNvPr id="32" name="Group 46"/>
          <p:cNvGrpSpPr>
            <a:grpSpLocks/>
          </p:cNvGrpSpPr>
          <p:nvPr/>
        </p:nvGrpSpPr>
        <p:grpSpPr bwMode="auto">
          <a:xfrm>
            <a:off x="724506" y="3666557"/>
            <a:ext cx="716823" cy="586958"/>
            <a:chOff x="1331882" y="2290161"/>
            <a:chExt cx="1118832" cy="954238"/>
          </a:xfrm>
        </p:grpSpPr>
        <p:grpSp>
          <p:nvGrpSpPr>
            <p:cNvPr id="33" name="Group 3"/>
            <p:cNvGrpSpPr>
              <a:grpSpLocks/>
            </p:cNvGrpSpPr>
            <p:nvPr/>
          </p:nvGrpSpPr>
          <p:grpSpPr bwMode="auto">
            <a:xfrm>
              <a:off x="1331882" y="2290161"/>
              <a:ext cx="1118832" cy="954238"/>
              <a:chOff x="1110" y="2656"/>
              <a:chExt cx="1549" cy="1351"/>
            </a:xfrm>
          </p:grpSpPr>
          <p:sp>
            <p:nvSpPr>
              <p:cNvPr id="3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400">
                  <a:cs typeface="Arial" panose="020B0604020202020204" pitchFamily="34" charset="0"/>
                </a:endParaRPr>
              </a:p>
            </p:txBody>
          </p:sp>
          <p:sp>
            <p:nvSpPr>
              <p:cNvPr id="3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400">
                  <a:cs typeface="Arial" panose="020B0604020202020204" pitchFamily="34" charset="0"/>
                </a:endParaRPr>
              </a:p>
            </p:txBody>
          </p:sp>
          <p:sp>
            <p:nvSpPr>
              <p:cNvPr id="37" name="AutoShape 6"/>
              <p:cNvSpPr>
                <a:spLocks noChangeArrowheads="1"/>
              </p:cNvSpPr>
              <p:nvPr/>
            </p:nvSpPr>
            <p:spPr bwMode="gray">
              <a:xfrm>
                <a:off x="1200" y="2736"/>
                <a:ext cx="1350" cy="1168"/>
              </a:xfrm>
              <a:prstGeom prst="hexagon">
                <a:avLst>
                  <a:gd name="adj" fmla="val 28896"/>
                  <a:gd name="vf" fmla="val 115470"/>
                </a:avLst>
              </a:prstGeom>
              <a:solidFill>
                <a:schemeClr val="accent5">
                  <a:lumMod val="75000"/>
                </a:schemeClr>
              </a:solidFill>
              <a:ln w="9525">
                <a:solidFill>
                  <a:schemeClr val="tx1"/>
                </a:solidFill>
                <a:miter lim="800000"/>
                <a:headEnd/>
                <a:tailEnd/>
              </a:ln>
              <a:effectLst/>
            </p:spPr>
            <p:txBody>
              <a:bodyPr wrap="none" anchor="ctr"/>
              <a:lstStyle/>
              <a:p>
                <a:pPr>
                  <a:defRPr/>
                </a:pPr>
                <a:endParaRPr lang="en-US" sz="2400">
                  <a:cs typeface="Arial" pitchFamily="34" charset="0"/>
                </a:endParaRPr>
              </a:p>
            </p:txBody>
          </p:sp>
        </p:grpSp>
        <p:sp>
          <p:nvSpPr>
            <p:cNvPr id="34" name="Text Box 13"/>
            <p:cNvSpPr txBox="1">
              <a:spLocks noChangeArrowheads="1"/>
            </p:cNvSpPr>
            <p:nvPr/>
          </p:nvSpPr>
          <p:spPr bwMode="gray">
            <a:xfrm>
              <a:off x="1704294" y="2450629"/>
              <a:ext cx="355118" cy="5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b="1">
                  <a:solidFill>
                    <a:srgbClr val="FFFFFF"/>
                  </a:solidFill>
                  <a:cs typeface="Arial" panose="020B0604020202020204" pitchFamily="34" charset="0"/>
                </a:rPr>
                <a:t>3</a:t>
              </a:r>
            </a:p>
          </p:txBody>
        </p:sp>
      </p:grpSp>
      <p:grpSp>
        <p:nvGrpSpPr>
          <p:cNvPr id="39" name="Group 42"/>
          <p:cNvGrpSpPr>
            <a:grpSpLocks/>
          </p:cNvGrpSpPr>
          <p:nvPr/>
        </p:nvGrpSpPr>
        <p:grpSpPr bwMode="auto">
          <a:xfrm>
            <a:off x="697871" y="4609831"/>
            <a:ext cx="716823" cy="603884"/>
            <a:chOff x="1331882" y="3625195"/>
            <a:chExt cx="1118832" cy="937992"/>
          </a:xfrm>
        </p:grpSpPr>
        <p:grpSp>
          <p:nvGrpSpPr>
            <p:cNvPr id="40" name="Group 7"/>
            <p:cNvGrpSpPr>
              <a:grpSpLocks/>
            </p:cNvGrpSpPr>
            <p:nvPr/>
          </p:nvGrpSpPr>
          <p:grpSpPr bwMode="auto">
            <a:xfrm>
              <a:off x="1331882" y="3625195"/>
              <a:ext cx="1118832" cy="937992"/>
              <a:chOff x="3174" y="3488"/>
              <a:chExt cx="1549" cy="1328"/>
            </a:xfrm>
          </p:grpSpPr>
          <p:sp>
            <p:nvSpPr>
              <p:cNvPr id="42" name="AutoShape 8"/>
              <p:cNvSpPr>
                <a:spLocks noChangeArrowheads="1"/>
              </p:cNvSpPr>
              <p:nvPr/>
            </p:nvSpPr>
            <p:spPr bwMode="gray">
              <a:xfrm>
                <a:off x="3187" y="3488"/>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400">
                  <a:cs typeface="Arial" panose="020B0604020202020204" pitchFamily="34" charset="0"/>
                </a:endParaRPr>
              </a:p>
            </p:txBody>
          </p:sp>
          <p:sp>
            <p:nvSpPr>
              <p:cNvPr id="43" name="AutoShape 9"/>
              <p:cNvSpPr>
                <a:spLocks noChangeArrowheads="1"/>
              </p:cNvSpPr>
              <p:nvPr/>
            </p:nvSpPr>
            <p:spPr bwMode="gray">
              <a:xfrm>
                <a:off x="3174" y="3488"/>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400">
                  <a:cs typeface="Arial" panose="020B0604020202020204" pitchFamily="34" charset="0"/>
                </a:endParaRPr>
              </a:p>
            </p:txBody>
          </p:sp>
          <p:sp>
            <p:nvSpPr>
              <p:cNvPr id="44" name="AutoShape 10"/>
              <p:cNvSpPr>
                <a:spLocks noChangeArrowheads="1"/>
              </p:cNvSpPr>
              <p:nvPr/>
            </p:nvSpPr>
            <p:spPr bwMode="gray">
              <a:xfrm>
                <a:off x="3264" y="3569"/>
                <a:ext cx="1350" cy="1164"/>
              </a:xfrm>
              <a:prstGeom prst="hexagon">
                <a:avLst>
                  <a:gd name="adj" fmla="val 28896"/>
                  <a:gd name="vf" fmla="val 115470"/>
                </a:avLst>
              </a:prstGeom>
              <a:solidFill>
                <a:srgbClr val="7030A0"/>
              </a:solidFill>
              <a:ln w="9525">
                <a:solidFill>
                  <a:schemeClr val="tx1"/>
                </a:solidFill>
                <a:miter lim="800000"/>
                <a:headEnd/>
                <a:tailEnd/>
              </a:ln>
              <a:effectLst/>
            </p:spPr>
            <p:txBody>
              <a:bodyPr wrap="none" anchor="ctr"/>
              <a:lstStyle/>
              <a:p>
                <a:pPr>
                  <a:defRPr/>
                </a:pPr>
                <a:endParaRPr lang="en-US" sz="2400">
                  <a:cs typeface="Arial" pitchFamily="34" charset="0"/>
                </a:endParaRPr>
              </a:p>
            </p:txBody>
          </p:sp>
        </p:grpSp>
        <p:sp>
          <p:nvSpPr>
            <p:cNvPr id="41" name="Text Box 15"/>
            <p:cNvSpPr txBox="1">
              <a:spLocks noChangeArrowheads="1"/>
            </p:cNvSpPr>
            <p:nvPr/>
          </p:nvSpPr>
          <p:spPr bwMode="gray">
            <a:xfrm>
              <a:off x="1704294" y="3793726"/>
              <a:ext cx="355118" cy="54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b="1">
                  <a:solidFill>
                    <a:srgbClr val="FFFFFF"/>
                  </a:solidFill>
                  <a:cs typeface="Arial" panose="020B0604020202020204" pitchFamily="34" charset="0"/>
                </a:rPr>
                <a:t>4</a:t>
              </a:r>
            </a:p>
          </p:txBody>
        </p:sp>
      </p:grpSp>
      <p:sp>
        <p:nvSpPr>
          <p:cNvPr id="46" name="Text Box 12"/>
          <p:cNvSpPr txBox="1">
            <a:spLocks noChangeArrowheads="1"/>
          </p:cNvSpPr>
          <p:nvPr/>
        </p:nvSpPr>
        <p:spPr bwMode="auto">
          <a:xfrm>
            <a:off x="1608120" y="2408943"/>
            <a:ext cx="93867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2200" b="1">
                <a:ln w="0"/>
                <a:solidFill>
                  <a:schemeClr val="accent6">
                    <a:lumMod val="75000"/>
                  </a:schemeClr>
                </a:solidFill>
                <a:effectLst>
                  <a:outerShdw blurRad="38100" dist="19050" dir="2700000" algn="tl" rotWithShape="0">
                    <a:schemeClr val="dk1">
                      <a:alpha val="40000"/>
                    </a:schemeClr>
                  </a:outerShdw>
                </a:effectLst>
              </a:rPr>
              <a:t>Tích hợp đầy đủ Danh mục hàng hóa, các Biểu thuế và Chính sách</a:t>
            </a:r>
          </a:p>
        </p:txBody>
      </p:sp>
      <p:sp>
        <p:nvSpPr>
          <p:cNvPr id="47" name="Text Box 12"/>
          <p:cNvSpPr txBox="1">
            <a:spLocks noChangeArrowheads="1"/>
          </p:cNvSpPr>
          <p:nvPr/>
        </p:nvSpPr>
        <p:spPr bwMode="auto">
          <a:xfrm>
            <a:off x="1632263" y="3604861"/>
            <a:ext cx="96056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2200" b="1">
                <a:ln w="0"/>
                <a:solidFill>
                  <a:schemeClr val="accent5">
                    <a:lumMod val="75000"/>
                  </a:schemeClr>
                </a:solidFill>
                <a:effectLst>
                  <a:outerShdw blurRad="38100" dist="19050" dir="2700000" algn="tl" rotWithShape="0">
                    <a:schemeClr val="dk1">
                      <a:alpha val="40000"/>
                    </a:schemeClr>
                  </a:outerShdw>
                </a:effectLst>
              </a:rPr>
              <a:t>Thường xuyên được cập nhật, bổ sung</a:t>
            </a:r>
          </a:p>
        </p:txBody>
      </p:sp>
      <p:sp>
        <p:nvSpPr>
          <p:cNvPr id="48" name="Text Box 12"/>
          <p:cNvSpPr txBox="1">
            <a:spLocks noChangeArrowheads="1"/>
          </p:cNvSpPr>
          <p:nvPr/>
        </p:nvSpPr>
        <p:spPr bwMode="auto">
          <a:xfrm>
            <a:off x="1568298" y="4538438"/>
            <a:ext cx="1001410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2200" b="1">
                <a:ln w="0"/>
                <a:solidFill>
                  <a:srgbClr val="7030A0"/>
                </a:solidFill>
                <a:effectLst>
                  <a:outerShdw blurRad="38100" dist="19050" dir="2700000" algn="tl" rotWithShape="0">
                    <a:schemeClr val="dk1">
                      <a:alpha val="40000"/>
                    </a:schemeClr>
                  </a:outerShdw>
                </a:effectLst>
              </a:rPr>
              <a:t>Có khả năng mở rộng, tùy biến cao</a:t>
            </a:r>
          </a:p>
        </p:txBody>
      </p:sp>
      <p:grpSp>
        <p:nvGrpSpPr>
          <p:cNvPr id="49" name="Group 42"/>
          <p:cNvGrpSpPr>
            <a:grpSpLocks/>
          </p:cNvGrpSpPr>
          <p:nvPr/>
        </p:nvGrpSpPr>
        <p:grpSpPr bwMode="auto">
          <a:xfrm>
            <a:off x="683537" y="5571012"/>
            <a:ext cx="716823" cy="603884"/>
            <a:chOff x="1331882" y="3625195"/>
            <a:chExt cx="1118832" cy="937992"/>
          </a:xfrm>
        </p:grpSpPr>
        <p:grpSp>
          <p:nvGrpSpPr>
            <p:cNvPr id="50" name="Group 7"/>
            <p:cNvGrpSpPr>
              <a:grpSpLocks/>
            </p:cNvGrpSpPr>
            <p:nvPr/>
          </p:nvGrpSpPr>
          <p:grpSpPr bwMode="auto">
            <a:xfrm>
              <a:off x="1331882" y="3625195"/>
              <a:ext cx="1118832" cy="937992"/>
              <a:chOff x="3174" y="3488"/>
              <a:chExt cx="1549" cy="1328"/>
            </a:xfrm>
          </p:grpSpPr>
          <p:sp>
            <p:nvSpPr>
              <p:cNvPr id="52" name="AutoShape 8"/>
              <p:cNvSpPr>
                <a:spLocks noChangeArrowheads="1"/>
              </p:cNvSpPr>
              <p:nvPr/>
            </p:nvSpPr>
            <p:spPr bwMode="gray">
              <a:xfrm>
                <a:off x="3187" y="3488"/>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400">
                  <a:cs typeface="Arial" panose="020B0604020202020204" pitchFamily="34" charset="0"/>
                </a:endParaRPr>
              </a:p>
            </p:txBody>
          </p:sp>
          <p:sp>
            <p:nvSpPr>
              <p:cNvPr id="53" name="AutoShape 9"/>
              <p:cNvSpPr>
                <a:spLocks noChangeArrowheads="1"/>
              </p:cNvSpPr>
              <p:nvPr/>
            </p:nvSpPr>
            <p:spPr bwMode="gray">
              <a:xfrm>
                <a:off x="3174" y="3488"/>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400">
                  <a:cs typeface="Arial" panose="020B0604020202020204" pitchFamily="34" charset="0"/>
                </a:endParaRPr>
              </a:p>
            </p:txBody>
          </p:sp>
          <p:sp>
            <p:nvSpPr>
              <p:cNvPr id="54" name="AutoShape 10"/>
              <p:cNvSpPr>
                <a:spLocks noChangeArrowheads="1"/>
              </p:cNvSpPr>
              <p:nvPr/>
            </p:nvSpPr>
            <p:spPr bwMode="gray">
              <a:xfrm>
                <a:off x="3264" y="3569"/>
                <a:ext cx="1350" cy="1164"/>
              </a:xfrm>
              <a:prstGeom prst="hexagon">
                <a:avLst>
                  <a:gd name="adj" fmla="val 28896"/>
                  <a:gd name="vf" fmla="val 115470"/>
                </a:avLst>
              </a:prstGeom>
              <a:solidFill>
                <a:srgbClr val="0070C0"/>
              </a:solidFill>
              <a:ln w="9525">
                <a:solidFill>
                  <a:schemeClr val="tx1"/>
                </a:solidFill>
                <a:miter lim="800000"/>
                <a:headEnd/>
                <a:tailEnd/>
              </a:ln>
              <a:effectLst/>
            </p:spPr>
            <p:txBody>
              <a:bodyPr wrap="none" anchor="ctr"/>
              <a:lstStyle/>
              <a:p>
                <a:pPr>
                  <a:defRPr/>
                </a:pPr>
                <a:endParaRPr lang="en-US" sz="2400">
                  <a:cs typeface="Arial" pitchFamily="34" charset="0"/>
                </a:endParaRPr>
              </a:p>
            </p:txBody>
          </p:sp>
        </p:grpSp>
        <p:sp>
          <p:nvSpPr>
            <p:cNvPr id="51" name="Text Box 15"/>
            <p:cNvSpPr txBox="1">
              <a:spLocks noChangeArrowheads="1"/>
            </p:cNvSpPr>
            <p:nvPr/>
          </p:nvSpPr>
          <p:spPr bwMode="gray">
            <a:xfrm>
              <a:off x="1603880" y="3793726"/>
              <a:ext cx="555946" cy="71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b="1">
                  <a:solidFill>
                    <a:srgbClr val="FFFFFF"/>
                  </a:solidFill>
                  <a:cs typeface="Arial" panose="020B0604020202020204" pitchFamily="34" charset="0"/>
                </a:rPr>
                <a:t>5</a:t>
              </a:r>
            </a:p>
          </p:txBody>
        </p:sp>
      </p:grpSp>
      <p:sp>
        <p:nvSpPr>
          <p:cNvPr id="55" name="Text Box 12"/>
          <p:cNvSpPr txBox="1">
            <a:spLocks noChangeArrowheads="1"/>
          </p:cNvSpPr>
          <p:nvPr/>
        </p:nvSpPr>
        <p:spPr bwMode="auto">
          <a:xfrm>
            <a:off x="1526961" y="5468501"/>
            <a:ext cx="96388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2200" b="1">
                <a:ln w="0"/>
                <a:solidFill>
                  <a:srgbClr val="0070C0"/>
                </a:solidFill>
                <a:effectLst>
                  <a:outerShdw blurRad="38100" dist="19050" dir="2700000" algn="tl" rotWithShape="0">
                    <a:schemeClr val="dk1">
                      <a:alpha val="40000"/>
                    </a:schemeClr>
                  </a:outerShdw>
                </a:effectLst>
              </a:rPr>
              <a:t>Hoàn toàn miễn phí, tiết kiệm nguồn lực cho xã hội</a:t>
            </a:r>
          </a:p>
        </p:txBody>
      </p:sp>
      <p:sp>
        <p:nvSpPr>
          <p:cNvPr id="56" name="Text Box 12"/>
          <p:cNvSpPr txBox="1">
            <a:spLocks noChangeArrowheads="1"/>
          </p:cNvSpPr>
          <p:nvPr/>
        </p:nvSpPr>
        <p:spPr bwMode="auto">
          <a:xfrm>
            <a:off x="1607110" y="1648592"/>
            <a:ext cx="97466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1200" i="1">
                <a:ln w="0"/>
                <a:solidFill>
                  <a:schemeClr val="tx1">
                    <a:lumMod val="50000"/>
                    <a:lumOff val="50000"/>
                  </a:schemeClr>
                </a:solidFill>
                <a:effectLst>
                  <a:outerShdw blurRad="38100" dist="19050" dir="2700000" algn="tl" rotWithShape="0">
                    <a:schemeClr val="dk1">
                      <a:alpha val="40000"/>
                    </a:schemeClr>
                  </a:outerShdw>
                </a:effectLst>
              </a:rPr>
              <a:t>Với việc sắp xếp các file biểu thuế chung trong một bảng tính excel, phân theo từng nhóm, phân biệt màu sắc giữa các cấp độ nhóm hàng và phân nhóm (chi tiết từ 1 vạch đến 6 vạch), người sử dụng có một giao diện trực quan, dễ tra cứu hơn rất nhiều so với sử dụng biểu thuế in. File Biểu thuế có thể sử dụng mọi lúc, mọi nơi, trên mọi phương tiện hỗ trợ (máy tính bàn, máy tính xách tay, máy tính bảng, điện thoại di động), chỉ cần gõ từ khóa tìm kiếm (Ctrl+F/Search) là có thể tra cứu.</a:t>
            </a:r>
          </a:p>
        </p:txBody>
      </p:sp>
      <p:sp>
        <p:nvSpPr>
          <p:cNvPr id="57" name="Text Box 12"/>
          <p:cNvSpPr txBox="1">
            <a:spLocks noChangeArrowheads="1"/>
          </p:cNvSpPr>
          <p:nvPr/>
        </p:nvSpPr>
        <p:spPr bwMode="auto">
          <a:xfrm>
            <a:off x="1587838" y="2748451"/>
            <a:ext cx="98421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1200" i="1">
                <a:ln w="0"/>
                <a:solidFill>
                  <a:schemeClr val="tx1">
                    <a:lumMod val="50000"/>
                    <a:lumOff val="50000"/>
                  </a:schemeClr>
                </a:solidFill>
                <a:effectLst>
                  <a:outerShdw blurRad="38100" dist="19050" dir="2700000" algn="tl" rotWithShape="0">
                    <a:schemeClr val="dk1">
                      <a:alpha val="40000"/>
                    </a:schemeClr>
                  </a:outerShdw>
                </a:effectLst>
              </a:rPr>
              <a:t>File Biểu thuế 2022 đã tích hợp Danh mục hàng hóa XNK Việt Nam (song ngữ) và 25 sắc thuế (NK thông thường, NK ưu đãi, Xuất khẩu, XK ưu đãi CPTPP, EVFTA, UKVFTA, VAT, Tiêu thụ đặc biệt, Bảo vệ môi trường và 16 Biểu thuế NK ưu đãi đặc biệt). Và với việc tích hợp 82 loại chính sách quản lý hàng hóa của Chính phủ và các Bộ ngành liên quan đến 8.289/10.813 dòng hàng, dẫn chiếu đến văn bản cụ thể sẽ hỗ trợ tốt cho người sử dụng trong tra cứu chính sách. Gần 1 Gb dữ liệu file word đã được tổng hợp trong 1 file excel duy nhất.</a:t>
            </a:r>
          </a:p>
        </p:txBody>
      </p:sp>
      <p:sp>
        <p:nvSpPr>
          <p:cNvPr id="58" name="Text Box 12"/>
          <p:cNvSpPr txBox="1">
            <a:spLocks noChangeArrowheads="1"/>
          </p:cNvSpPr>
          <p:nvPr/>
        </p:nvSpPr>
        <p:spPr bwMode="auto">
          <a:xfrm>
            <a:off x="1605628" y="3957935"/>
            <a:ext cx="9748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1200" i="1">
                <a:ln w="0"/>
                <a:solidFill>
                  <a:schemeClr val="tx1">
                    <a:lumMod val="50000"/>
                    <a:lumOff val="50000"/>
                  </a:schemeClr>
                </a:solidFill>
                <a:effectLst>
                  <a:outerShdw blurRad="38100" dist="19050" dir="2700000" algn="tl" rotWithShape="0">
                    <a:schemeClr val="dk1">
                      <a:alpha val="40000"/>
                    </a:schemeClr>
                  </a:outerShdw>
                </a:effectLst>
              </a:rPr>
              <a:t>File Biểu thuế được cập nhật hàng năm cũng như trong năm khi có thay đổi, bổ sung về thuế suất, chính sách quản lý hàng hóa. Riêng trong năm 2021 đã cập nhật tổng cộng 5 lần chia sẻ đến các bạn.</a:t>
            </a:r>
          </a:p>
        </p:txBody>
      </p:sp>
      <p:sp>
        <p:nvSpPr>
          <p:cNvPr id="59" name="Text Box 12"/>
          <p:cNvSpPr txBox="1">
            <a:spLocks noChangeArrowheads="1"/>
          </p:cNvSpPr>
          <p:nvPr/>
        </p:nvSpPr>
        <p:spPr bwMode="auto">
          <a:xfrm>
            <a:off x="1535278" y="4894218"/>
            <a:ext cx="9702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1200" i="1">
                <a:ln w="0"/>
                <a:solidFill>
                  <a:schemeClr val="tx1">
                    <a:lumMod val="50000"/>
                    <a:lumOff val="50000"/>
                  </a:schemeClr>
                </a:solidFill>
                <a:effectLst>
                  <a:outerShdw blurRad="38100" dist="19050" dir="2700000" algn="tl" rotWithShape="0">
                    <a:schemeClr val="dk1">
                      <a:alpha val="40000"/>
                    </a:schemeClr>
                  </a:outerShdw>
                </a:effectLst>
              </a:rPr>
              <a:t>Với CBCC Hải quan, File Biểu thuế có thể sử dụng để thiết lập các công cụ báo cáo, thống kê, kiểm tra, phúc tập… Với Doanh nghiệp, ngoài những nội dung đã cập nhật sẵn, doanh nghiệp có thể ghi chú, bổ sung thêm thông tin trực tiếp vào file Biểu thuế.</a:t>
            </a:r>
          </a:p>
        </p:txBody>
      </p:sp>
      <p:sp>
        <p:nvSpPr>
          <p:cNvPr id="60" name="Text Box 12"/>
          <p:cNvSpPr txBox="1">
            <a:spLocks noChangeArrowheads="1"/>
          </p:cNvSpPr>
          <p:nvPr/>
        </p:nvSpPr>
        <p:spPr bwMode="auto">
          <a:xfrm>
            <a:off x="1526961" y="5862935"/>
            <a:ext cx="9826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1200" i="1">
                <a:ln w="0"/>
                <a:solidFill>
                  <a:schemeClr val="tx1">
                    <a:lumMod val="50000"/>
                    <a:lumOff val="50000"/>
                  </a:schemeClr>
                </a:solidFill>
                <a:effectLst>
                  <a:outerShdw blurRad="38100" dist="19050" dir="2700000" algn="tl" rotWithShape="0">
                    <a:schemeClr val="dk1">
                      <a:alpha val="40000"/>
                    </a:schemeClr>
                  </a:outerShdw>
                </a:effectLst>
              </a:rPr>
              <a:t>Với sách biểu thuế in, để có đủ 25 sắc thuế (chưa kể chính sách), doanh nghiệp phải mua nhiều quyển, lên đến vài triệu đồng/bộ. Với hàng chục nghìn người sử dụng, File Biểu thuế tiết kiệm được rất nhiều chi phí cho doanh nghiệp và nguồn lực cho xã hội.</a:t>
            </a:r>
          </a:p>
        </p:txBody>
      </p:sp>
    </p:spTree>
    <p:extLst>
      <p:ext uri="{BB962C8B-B14F-4D97-AF65-F5344CB8AC3E}">
        <p14:creationId xmlns:p14="http://schemas.microsoft.com/office/powerpoint/2010/main" val="1493881328"/>
      </p:ext>
    </p:extLst>
  </p:cSld>
  <p:clrMapOvr>
    <a:masterClrMapping/>
  </p:clrMapOvr>
  <p:transition spd="med">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019267" y="688187"/>
            <a:ext cx="10391590" cy="5786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lnSpc>
                <a:spcPts val="4000"/>
              </a:lnSpc>
              <a:spcBef>
                <a:spcPts val="0"/>
              </a:spcBef>
              <a:spcAft>
                <a:spcPts val="0"/>
              </a:spcAft>
              <a:defRPr/>
            </a:pPr>
            <a:r>
              <a:rPr lang="en-US" sz="3000" b="1">
                <a:solidFill>
                  <a:srgbClr val="960000"/>
                </a:solidFill>
                <a:cs typeface="Arial" pitchFamily="34" charset="0"/>
              </a:rPr>
              <a:t>CẤU TRÚC FILE BIỂU THUẾ</a:t>
            </a:r>
            <a:endParaRPr lang="fr-FR" sz="3000">
              <a:solidFill>
                <a:srgbClr val="960000"/>
              </a:solidFill>
              <a:cs typeface="Arial" pitchFamily="34" charset="0"/>
            </a:endParaRPr>
          </a:p>
        </p:txBody>
      </p:sp>
      <p:pic>
        <p:nvPicPr>
          <p:cNvPr id="21" name="Picture 20"/>
          <p:cNvPicPr>
            <a:picLocks noChangeAspect="1"/>
          </p:cNvPicPr>
          <p:nvPr/>
        </p:nvPicPr>
        <p:blipFill>
          <a:blip r:embed="rId2"/>
          <a:stretch>
            <a:fillRect/>
          </a:stretch>
        </p:blipFill>
        <p:spPr>
          <a:xfrm>
            <a:off x="331264" y="266464"/>
            <a:ext cx="3248931" cy="361277"/>
          </a:xfrm>
          <a:prstGeom prst="rect">
            <a:avLst/>
          </a:prstGeom>
        </p:spPr>
      </p:pic>
      <p:sp>
        <p:nvSpPr>
          <p:cNvPr id="10" name="Rounded Rectangular Callout 9"/>
          <p:cNvSpPr/>
          <p:nvPr/>
        </p:nvSpPr>
        <p:spPr>
          <a:xfrm>
            <a:off x="331264" y="5638800"/>
            <a:ext cx="4038600" cy="762000"/>
          </a:xfrm>
          <a:prstGeom prst="wedgeRoundRectCallout">
            <a:avLst>
              <a:gd name="adj1" fmla="val 68204"/>
              <a:gd name="adj2" fmla="val -12228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Từ cột B đến cột E là dữ liệu danh mục hàng hóa XNK VN &amp; Chương 98 theo Nghị định 57/2020/NĐ-CP. Cột A là cấp độ phân nhóm</a:t>
            </a:r>
            <a:endParaRPr lang="en-US" sz="1600">
              <a:solidFill>
                <a:srgbClr val="7030A0"/>
              </a:solidFill>
              <a:latin typeface="Times New Roman" panose="02020603050405020304" pitchFamily="18" charset="0"/>
              <a:cs typeface="Times New Roman" panose="02020603050405020304" pitchFamily="18" charset="0"/>
            </a:endParaRPr>
          </a:p>
        </p:txBody>
      </p:sp>
      <p:sp>
        <p:nvSpPr>
          <p:cNvPr id="11" name="Rounded Rectangular Callout 10"/>
          <p:cNvSpPr/>
          <p:nvPr/>
        </p:nvSpPr>
        <p:spPr>
          <a:xfrm>
            <a:off x="4800600" y="5656217"/>
            <a:ext cx="4038600" cy="762000"/>
          </a:xfrm>
          <a:prstGeom prst="wedgeRoundRectCallout">
            <a:avLst>
              <a:gd name="adj1" fmla="val 59578"/>
              <a:gd name="adj2" fmla="val -11200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Từ cột 1 đến cột 22 là 22 sắc thuế, đối với các sắc thuế không sử dụng đến có thể ẩn đi để tăng diện tích hiển thị</a:t>
            </a:r>
            <a:endParaRPr lang="en-US" sz="1600">
              <a:solidFill>
                <a:srgbClr val="7030A0"/>
              </a:solidFill>
              <a:latin typeface="Times New Roman" panose="02020603050405020304" pitchFamily="18" charset="0"/>
              <a:cs typeface="Times New Roman" panose="02020603050405020304" pitchFamily="18" charset="0"/>
            </a:endParaRPr>
          </a:p>
        </p:txBody>
      </p:sp>
      <p:sp>
        <p:nvSpPr>
          <p:cNvPr id="12" name="Rounded Rectangular Callout 11"/>
          <p:cNvSpPr/>
          <p:nvPr/>
        </p:nvSpPr>
        <p:spPr>
          <a:xfrm>
            <a:off x="9144000" y="5638800"/>
            <a:ext cx="2514600" cy="762000"/>
          </a:xfrm>
          <a:prstGeom prst="wedgeRoundRectCallout">
            <a:avLst>
              <a:gd name="adj1" fmla="val 36375"/>
              <a:gd name="adj2" fmla="val -11771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Cột F: Ghi chú bổ sung; Cột G là các chính sách mặt hàng theo mã HS</a:t>
            </a:r>
            <a:endParaRPr lang="en-US" sz="1600">
              <a:solidFill>
                <a:srgbClr val="7030A0"/>
              </a:solidFill>
              <a:latin typeface="Times New Roman" panose="02020603050405020304" pitchFamily="18" charset="0"/>
              <a:cs typeface="Times New Roman" panose="02020603050405020304" pitchFamily="18" charset="0"/>
            </a:endParaRPr>
          </a:p>
        </p:txBody>
      </p:sp>
      <p:sp>
        <p:nvSpPr>
          <p:cNvPr id="13" name="Rounded Rectangular Callout 12"/>
          <p:cNvSpPr/>
          <p:nvPr/>
        </p:nvSpPr>
        <p:spPr>
          <a:xfrm>
            <a:off x="350858" y="1447800"/>
            <a:ext cx="2362200" cy="1142353"/>
          </a:xfrm>
          <a:prstGeom prst="wedgeRoundRectCallout">
            <a:avLst>
              <a:gd name="adj1" fmla="val 63860"/>
              <a:gd name="adj2" fmla="val 21095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 nhóm, phân nhóm được phân biệt bằng màu sắc khác nhau tùy theo cấp độ</a:t>
            </a:r>
            <a:endParaRPr lang="en-US">
              <a:solidFill>
                <a:srgbClr val="0000FF"/>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E952BCB-1BDB-4F68-A2A9-047D3F2FEE0A}"/>
              </a:ext>
            </a:extLst>
          </p:cNvPr>
          <p:cNvPicPr>
            <a:picLocks noChangeAspect="1"/>
          </p:cNvPicPr>
          <p:nvPr/>
        </p:nvPicPr>
        <p:blipFill>
          <a:blip r:embed="rId3"/>
          <a:stretch>
            <a:fillRect/>
          </a:stretch>
        </p:blipFill>
        <p:spPr>
          <a:xfrm>
            <a:off x="3222342" y="1676400"/>
            <a:ext cx="8436258" cy="3181350"/>
          </a:xfrm>
          <a:prstGeom prst="rect">
            <a:avLst/>
          </a:prstGeom>
        </p:spPr>
      </p:pic>
    </p:spTree>
    <p:extLst>
      <p:ext uri="{BB962C8B-B14F-4D97-AF65-F5344CB8AC3E}">
        <p14:creationId xmlns:p14="http://schemas.microsoft.com/office/powerpoint/2010/main" val="3944806361"/>
      </p:ext>
    </p:extLst>
  </p:cSld>
  <p:clrMapOvr>
    <a:masterClrMapping/>
  </p:clrMapOvr>
  <p:transition spd="med">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019267" y="688187"/>
            <a:ext cx="10391590" cy="60529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lnSpc>
                <a:spcPts val="4000"/>
              </a:lnSpc>
              <a:spcBef>
                <a:spcPts val="0"/>
              </a:spcBef>
              <a:spcAft>
                <a:spcPts val="0"/>
              </a:spcAft>
              <a:defRPr/>
            </a:pPr>
            <a:r>
              <a:rPr lang="en-US" sz="3000" b="1">
                <a:solidFill>
                  <a:srgbClr val="960000"/>
                </a:solidFill>
                <a:cs typeface="Arial" pitchFamily="34" charset="0"/>
              </a:rPr>
              <a:t>NỘI DUNG ẨN TRONG FILE BIỂU THUẾ</a:t>
            </a:r>
            <a:endParaRPr lang="fr-FR" sz="3000">
              <a:solidFill>
                <a:srgbClr val="960000"/>
              </a:solidFill>
              <a:cs typeface="Arial" pitchFamily="34" charset="0"/>
            </a:endParaRPr>
          </a:p>
        </p:txBody>
      </p:sp>
      <p:pic>
        <p:nvPicPr>
          <p:cNvPr id="21" name="Picture 20"/>
          <p:cNvPicPr>
            <a:picLocks noChangeAspect="1"/>
          </p:cNvPicPr>
          <p:nvPr/>
        </p:nvPicPr>
        <p:blipFill>
          <a:blip r:embed="rId2"/>
          <a:stretch>
            <a:fillRect/>
          </a:stretch>
        </p:blipFill>
        <p:spPr>
          <a:xfrm>
            <a:off x="331264" y="266464"/>
            <a:ext cx="3248931" cy="361277"/>
          </a:xfrm>
          <a:prstGeom prst="rect">
            <a:avLst/>
          </a:prstGeom>
        </p:spPr>
      </p:pic>
      <p:pic>
        <p:nvPicPr>
          <p:cNvPr id="3" name="Picture 2"/>
          <p:cNvPicPr>
            <a:picLocks noChangeAspect="1"/>
          </p:cNvPicPr>
          <p:nvPr/>
        </p:nvPicPr>
        <p:blipFill>
          <a:blip r:embed="rId3"/>
          <a:stretch>
            <a:fillRect/>
          </a:stretch>
        </p:blipFill>
        <p:spPr>
          <a:xfrm>
            <a:off x="1030990" y="2951285"/>
            <a:ext cx="9851276" cy="3352800"/>
          </a:xfrm>
          <a:prstGeom prst="rect">
            <a:avLst/>
          </a:prstGeom>
        </p:spPr>
      </p:pic>
      <p:sp>
        <p:nvSpPr>
          <p:cNvPr id="14" name="Rounded Rectangular Callout 13"/>
          <p:cNvSpPr/>
          <p:nvPr/>
        </p:nvSpPr>
        <p:spPr>
          <a:xfrm>
            <a:off x="973546" y="1325513"/>
            <a:ext cx="5274854" cy="1142353"/>
          </a:xfrm>
          <a:prstGeom prst="wedgeRoundRectCallout">
            <a:avLst>
              <a:gd name="adj1" fmla="val 119894"/>
              <a:gd name="adj2" fmla="val 9355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Bên cạnh các cột sắc thuế có 2 cột ẩn là số văn bản và ngày hiệu lực. Trường hợp muốn tra cứu căn cứ thì doanh nghiệp bỏ chế độ ẩn để xem nội dung</a:t>
            </a:r>
            <a:endParaRPr lang="en-US">
              <a:solidFill>
                <a:srgbClr val="0000FF"/>
              </a:solidFill>
              <a:latin typeface="Times New Roman" panose="02020603050405020304" pitchFamily="18" charset="0"/>
              <a:cs typeface="Times New Roman" panose="02020603050405020304" pitchFamily="18" charset="0"/>
            </a:endParaRPr>
          </a:p>
        </p:txBody>
      </p:sp>
      <p:cxnSp>
        <p:nvCxnSpPr>
          <p:cNvPr id="4" name="Straight Arrow Connector 3"/>
          <p:cNvCxnSpPr/>
          <p:nvPr/>
        </p:nvCxnSpPr>
        <p:spPr>
          <a:xfrm>
            <a:off x="6248400" y="2286000"/>
            <a:ext cx="5334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248400" y="2286000"/>
            <a:ext cx="21336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096000" y="3048000"/>
            <a:ext cx="1295400" cy="533400"/>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13" name="Oval 12"/>
          <p:cNvSpPr/>
          <p:nvPr/>
        </p:nvSpPr>
        <p:spPr>
          <a:xfrm>
            <a:off x="7734300" y="3015449"/>
            <a:ext cx="1295400" cy="533400"/>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15" name="Oval 14"/>
          <p:cNvSpPr/>
          <p:nvPr/>
        </p:nvSpPr>
        <p:spPr>
          <a:xfrm>
            <a:off x="9302421" y="3015449"/>
            <a:ext cx="1295400" cy="533400"/>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409718080"/>
      </p:ext>
    </p:extLst>
  </p:cSld>
  <p:clrMapOvr>
    <a:masterClrMapping/>
  </p:clrMapOvr>
  <p:transition spd="med">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0E406A-4470-4B01-B49C-43FE871AEBB8}"/>
              </a:ext>
            </a:extLst>
          </p:cNvPr>
          <p:cNvPicPr>
            <a:picLocks noChangeAspect="1"/>
          </p:cNvPicPr>
          <p:nvPr/>
        </p:nvPicPr>
        <p:blipFill rotWithShape="1">
          <a:blip r:embed="rId2"/>
          <a:srcRect l="1875" t="9154" r="4376" b="34841"/>
          <a:stretch/>
        </p:blipFill>
        <p:spPr>
          <a:xfrm>
            <a:off x="838199" y="2644127"/>
            <a:ext cx="10572657" cy="3552743"/>
          </a:xfrm>
          <a:prstGeom prst="rect">
            <a:avLst/>
          </a:prstGeom>
        </p:spPr>
      </p:pic>
      <p:sp>
        <p:nvSpPr>
          <p:cNvPr id="20" name="TextBox 19"/>
          <p:cNvSpPr txBox="1"/>
          <p:nvPr/>
        </p:nvSpPr>
        <p:spPr>
          <a:xfrm>
            <a:off x="1019267" y="688187"/>
            <a:ext cx="10391590" cy="60529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lnSpc>
                <a:spcPts val="4000"/>
              </a:lnSpc>
              <a:spcBef>
                <a:spcPts val="0"/>
              </a:spcBef>
              <a:spcAft>
                <a:spcPts val="0"/>
              </a:spcAft>
              <a:defRPr/>
            </a:pPr>
            <a:r>
              <a:rPr lang="en-US" sz="3000" b="1">
                <a:solidFill>
                  <a:srgbClr val="960000"/>
                </a:solidFill>
                <a:cs typeface="Arial" pitchFamily="34" charset="0"/>
              </a:rPr>
              <a:t>XEM CÁC NỘI DUNG HIỂN THỊ KHÔNG ĐẦY ĐỦ</a:t>
            </a:r>
            <a:endParaRPr lang="fr-FR" sz="3000">
              <a:solidFill>
                <a:srgbClr val="960000"/>
              </a:solidFill>
              <a:cs typeface="Arial" pitchFamily="34" charset="0"/>
            </a:endParaRPr>
          </a:p>
        </p:txBody>
      </p:sp>
      <p:pic>
        <p:nvPicPr>
          <p:cNvPr id="21" name="Picture 20"/>
          <p:cNvPicPr>
            <a:picLocks noChangeAspect="1"/>
          </p:cNvPicPr>
          <p:nvPr/>
        </p:nvPicPr>
        <p:blipFill>
          <a:blip r:embed="rId3"/>
          <a:stretch>
            <a:fillRect/>
          </a:stretch>
        </p:blipFill>
        <p:spPr>
          <a:xfrm>
            <a:off x="331264" y="266464"/>
            <a:ext cx="3248931" cy="361277"/>
          </a:xfrm>
          <a:prstGeom prst="rect">
            <a:avLst/>
          </a:prstGeom>
        </p:spPr>
      </p:pic>
      <p:sp>
        <p:nvSpPr>
          <p:cNvPr id="4" name="Rectangle 3"/>
          <p:cNvSpPr/>
          <p:nvPr/>
        </p:nvSpPr>
        <p:spPr>
          <a:xfrm>
            <a:off x="2035978" y="2644127"/>
            <a:ext cx="9465853" cy="351244"/>
          </a:xfrm>
          <a:prstGeom prst="rect">
            <a:avLst/>
          </a:prstGeom>
          <a:noFill/>
          <a:ln w="38100" cap="flat" cmpd="sng" algn="ctr">
            <a:solidFill>
              <a:srgbClr val="0000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5" name="Rectangle 4"/>
          <p:cNvSpPr/>
          <p:nvPr/>
        </p:nvSpPr>
        <p:spPr>
          <a:xfrm>
            <a:off x="10363199" y="4929428"/>
            <a:ext cx="914401" cy="252171"/>
          </a:xfrm>
          <a:prstGeom prst="rect">
            <a:avLst/>
          </a:prstGeom>
          <a:noFill/>
          <a:ln w="38100" cap="flat" cmpd="sng" algn="ctr">
            <a:solidFill>
              <a:srgbClr val="0000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solidFill>
                <a:srgbClr val="0000FF"/>
              </a:solidFill>
            </a:endParaRPr>
          </a:p>
        </p:txBody>
      </p:sp>
      <p:cxnSp>
        <p:nvCxnSpPr>
          <p:cNvPr id="7" name="Straight Arrow Connector 6"/>
          <p:cNvCxnSpPr>
            <a:cxnSpLocks/>
          </p:cNvCxnSpPr>
          <p:nvPr/>
        </p:nvCxnSpPr>
        <p:spPr>
          <a:xfrm flipH="1" flipV="1">
            <a:off x="5334000" y="2995371"/>
            <a:ext cx="5257801" cy="188142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Rounded Rectangular Callout 13">
            <a:extLst>
              <a:ext uri="{FF2B5EF4-FFF2-40B4-BE49-F238E27FC236}">
                <a16:creationId xmlns:a16="http://schemas.microsoft.com/office/drawing/2014/main" id="{231CD51E-D1FC-4E23-BC54-CE839653AEFC}"/>
              </a:ext>
            </a:extLst>
          </p:cNvPr>
          <p:cNvSpPr/>
          <p:nvPr/>
        </p:nvSpPr>
        <p:spPr>
          <a:xfrm>
            <a:off x="5334000" y="1384209"/>
            <a:ext cx="6202148" cy="876300"/>
          </a:xfrm>
          <a:prstGeom prst="wedgeRoundRectCallout">
            <a:avLst>
              <a:gd name="adj1" fmla="val -87627"/>
              <a:gd name="adj2" fmla="val 9091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Về chính sách hàng hóa tại cột G, cũng như dữ liệu ở các ô khác, do diện tích hiển thị hạn chế, nên trường hợp nội dung hiện thì không đầy đủ, các bạn xem chi tiết ở thanh công thức</a:t>
            </a:r>
            <a:endParaRPr lang="en-US">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962651"/>
      </p:ext>
    </p:extLst>
  </p:cSld>
  <p:clrMapOvr>
    <a:masterClrMapping/>
  </p:clrMapOvr>
  <p:transition spd="med">
    <p:newsflash/>
  </p:transition>
</p:sld>
</file>

<file path=ppt/theme/theme1.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Basis</Template>
  <TotalTime>22815</TotalTime>
  <Words>4654</Words>
  <Application>Microsoft Office PowerPoint</Application>
  <PresentationFormat>Widescreen</PresentationFormat>
  <Paragraphs>336</Paragraphs>
  <Slides>29</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Arial Black</vt:lpstr>
      <vt:lpstr>Calibri</vt:lpstr>
      <vt:lpstr>Corbel</vt:lpstr>
      <vt:lpstr>inherit</vt:lpstr>
      <vt:lpstr>Microsoft Sans Serif</vt:lpstr>
      <vt:lpstr>Tahoma</vt:lpstr>
      <vt:lpstr>TeXGyreAdventor</vt:lpstr>
      <vt:lpstr>Times New Roman</vt:lpstr>
      <vt:lpstr>Verdana</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Cục CNTT &amp; Thống kê Hải quan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Đề án CNTT giai đoạn 2008-2010</dc:title>
  <dc:creator>Nguyễn Trần Hiệu</dc:creator>
  <cp:lastModifiedBy>Vu Quy Hung</cp:lastModifiedBy>
  <cp:revision>2347</cp:revision>
  <dcterms:created xsi:type="dcterms:W3CDTF">1996-09-30T18:28:10Z</dcterms:created>
  <dcterms:modified xsi:type="dcterms:W3CDTF">2021-12-30T05:33:31Z</dcterms:modified>
</cp:coreProperties>
</file>